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0" r:id="rId3"/>
    <p:sldId id="257" r:id="rId4"/>
    <p:sldId id="264" r:id="rId5"/>
    <p:sldId id="263" r:id="rId6"/>
    <p:sldId id="289" r:id="rId7"/>
    <p:sldId id="258" r:id="rId8"/>
    <p:sldId id="272" r:id="rId9"/>
    <p:sldId id="259" r:id="rId10"/>
    <p:sldId id="271" r:id="rId11"/>
    <p:sldId id="269" r:id="rId12"/>
    <p:sldId id="270" r:id="rId13"/>
    <p:sldId id="260" r:id="rId14"/>
    <p:sldId id="261" r:id="rId15"/>
    <p:sldId id="278" r:id="rId16"/>
    <p:sldId id="279" r:id="rId17"/>
    <p:sldId id="284" r:id="rId18"/>
    <p:sldId id="265" r:id="rId19"/>
    <p:sldId id="280" r:id="rId20"/>
    <p:sldId id="273" r:id="rId21"/>
    <p:sldId id="281" r:id="rId22"/>
    <p:sldId id="282" r:id="rId23"/>
    <p:sldId id="283" r:id="rId24"/>
    <p:sldId id="287" r:id="rId25"/>
    <p:sldId id="274" r:id="rId26"/>
    <p:sldId id="275" r:id="rId27"/>
    <p:sldId id="276" r:id="rId28"/>
    <p:sldId id="277" r:id="rId29"/>
    <p:sldId id="288" r:id="rId30"/>
    <p:sldId id="266" r:id="rId31"/>
    <p:sldId id="286" r:id="rId32"/>
    <p:sldId id="262" r:id="rId33"/>
    <p:sldId id="26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503"/>
    <a:srgbClr val="008000"/>
    <a:srgbClr val="F8E2BE"/>
    <a:srgbClr val="F0C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37A6CD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9CC1F"/>
              </a:solidFill>
            </c:spPr>
            <c:extLst>
              <c:ext xmlns:c16="http://schemas.microsoft.com/office/drawing/2014/chart" uri="{C3380CC4-5D6E-409C-BE32-E72D297353CC}">
                <c16:uniqueId val="{00000001-F570-4CBE-9AD0-8773556F59CD}"/>
              </c:ext>
            </c:extLst>
          </c:dPt>
          <c:dPt>
            <c:idx val="1"/>
            <c:invertIfNegative val="0"/>
            <c:bubble3D val="0"/>
            <c:spPr>
              <a:solidFill>
                <a:srgbClr val="3D4DA8"/>
              </a:solidFill>
            </c:spPr>
            <c:extLst>
              <c:ext xmlns:c16="http://schemas.microsoft.com/office/drawing/2014/chart" uri="{C3380CC4-5D6E-409C-BE32-E72D297353CC}">
                <c16:uniqueId val="{00000003-F570-4CBE-9AD0-8773556F59CD}"/>
              </c:ext>
            </c:extLst>
          </c:dPt>
          <c:cat>
            <c:strRef>
              <c:f>Sheet1!$A$2:$A$4</c:f>
              <c:strCache>
                <c:ptCount val="3"/>
                <c:pt idx="0">
                  <c:v>TensorFlow</c:v>
                </c:pt>
                <c:pt idx="1">
                  <c:v>SK-learn</c:v>
                </c:pt>
                <c:pt idx="2">
                  <c:v>Git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70-4CBE-9AD0-8773556F5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192494"/>
        <c:axId val="877595271"/>
      </c:barChart>
      <c:catAx>
        <c:axId val="3619249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min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inorGridlines>
        <c:numFmt formatCode="General" sourceLinked="0"/>
        <c:majorTickMark val="none"/>
        <c:minorTickMark val="none"/>
        <c:tickLblPos val="nextTo"/>
        <c:txPr>
          <a:bodyPr rot="0" vert="horz" wrap="none" lIns="0" tIns="0" rIns="0" bIns="0" anchor="ctr" anchorCtr="1"/>
          <a:lstStyle/>
          <a:p>
            <a:pPr algn="l">
              <a:defRPr sz="1600" b="1" i="0" u="none">
                <a:solidFill>
                  <a:sysClr val="windowText" lastClr="000000"/>
                </a:solidFill>
                <a:latin typeface="Arial Nova"/>
                <a:ea typeface="나눔스퀘어 Light"/>
                <a:cs typeface="나눔스퀘어 Light"/>
                <a:sym typeface="나눔스퀘어 Light"/>
              </a:defRPr>
            </a:pPr>
            <a:endParaRPr lang="ko-KR"/>
          </a:p>
        </c:txPr>
        <c:crossAx val="877595271"/>
        <c:crosses val="autoZero"/>
        <c:auto val="1"/>
        <c:lblAlgn val="ctr"/>
        <c:lblOffset val="100"/>
        <c:tickMarkSkip val="1"/>
        <c:noMultiLvlLbl val="0"/>
      </c:catAx>
      <c:valAx>
        <c:axId val="877595271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numFmt formatCode="General" sourceLinked="1"/>
        <c:majorTickMark val="out"/>
        <c:minorTickMark val="none"/>
        <c:tickLblPos val="nextTo"/>
        <c:crossAx val="36192494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Arial Nova"/>
          <a:ea typeface="나눔스퀘어 Light"/>
          <a:cs typeface="나눔스퀘어 Light"/>
          <a:sym typeface="나눔스퀘어 Light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AB66B-7868-49B3-911B-4680900329E2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D04CB-2AE2-4287-8626-D435D077F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2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98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67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640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16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0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7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1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6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F8E2BE"/>
            </a:gs>
            <a:gs pos="59000">
              <a:schemeClr val="bg2"/>
            </a:gs>
            <a:gs pos="0">
              <a:schemeClr val="bg1">
                <a:lumMod val="75000"/>
              </a:schemeClr>
            </a:gs>
            <a:gs pos="100000">
              <a:srgbClr val="EF950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8000"/>
        </a:lnSpc>
        <a:spcBef>
          <a:spcPct val="0"/>
        </a:spcBef>
        <a:buNone/>
        <a:defRPr sz="66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8000"/>
        </a:lnSpc>
        <a:spcBef>
          <a:spcPts val="1000"/>
        </a:spcBef>
        <a:buFont typeface="Arial" panose="020B0604020202020204" pitchFamily="34" charset="0"/>
        <a:buNone/>
        <a:defRPr sz="24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4844444_RobustTrend_A_Huber_Loss_with_a_Combined_First_and_Second_Order_Difference_Regularization_for_Time_Series_Trend_Filtering" TargetMode="External"/><Relationship Id="rId2" Type="http://schemas.openxmlformats.org/officeDocument/2006/relationships/hyperlink" Target="https://www.researchgate.net/profile/Qingsong-We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numpy.org/" TargetMode="External"/><Relationship Id="rId3" Type="http://schemas.openxmlformats.org/officeDocument/2006/relationships/hyperlink" Target="https://mskim8717.tistory.com/104" TargetMode="External"/><Relationship Id="rId7" Type="http://schemas.openxmlformats.org/officeDocument/2006/relationships/hyperlink" Target="https://pandas.pydata.org/" TargetMode="External"/><Relationship Id="rId2" Type="http://schemas.openxmlformats.org/officeDocument/2006/relationships/hyperlink" Target="https://superhky.tistory.com/15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" TargetMode="External"/><Relationship Id="rId11" Type="http://schemas.openxmlformats.org/officeDocument/2006/relationships/hyperlink" Target="https://www.python.org/" TargetMode="External"/><Relationship Id="rId5" Type="http://schemas.openxmlformats.org/officeDocument/2006/relationships/hyperlink" Target="https://www.tensorflow.org/" TargetMode="External"/><Relationship Id="rId10" Type="http://schemas.openxmlformats.org/officeDocument/2006/relationships/hyperlink" Target="https://docs.upbit.com/reference" TargetMode="External"/><Relationship Id="rId4" Type="http://schemas.openxmlformats.org/officeDocument/2006/relationships/hyperlink" Target="https://mooyoungblog.tistory.com/114" TargetMode="External"/><Relationship Id="rId9" Type="http://schemas.openxmlformats.org/officeDocument/2006/relationships/hyperlink" Target="https://matplotlib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비디오 3" descr="옅은이(가) 표시된 사진&#10;&#10;자동 생성된 설명">
            <a:extLst>
              <a:ext uri="{FF2B5EF4-FFF2-40B4-BE49-F238E27FC236}">
                <a16:creationId xmlns:a16="http://schemas.microsoft.com/office/drawing/2014/main" id="{61BA490E-6E3F-4872-8A35-1F1EC5ABD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2FD00B-202D-4B77-BBD4-9188C3795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617" y="2010048"/>
            <a:ext cx="6724548" cy="1474975"/>
          </a:xfrm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90000"/>
          </a:bodyPr>
          <a:lstStyle/>
          <a:p>
            <a:pPr algn="r"/>
            <a:r>
              <a:rPr lang="en-US" altLang="ko-KR" sz="4400" dirty="0">
                <a:solidFill>
                  <a:srgbClr val="FFFFFF"/>
                </a:solidFill>
              </a:rPr>
              <a:t>LSTM</a:t>
            </a:r>
            <a:r>
              <a:rPr lang="ko-KR" altLang="en-US" sz="4400" dirty="0">
                <a:solidFill>
                  <a:srgbClr val="FFFFFF"/>
                </a:solidFill>
              </a:rPr>
              <a:t>을 활용한</a:t>
            </a:r>
            <a:br>
              <a:rPr lang="en-US" altLang="ko-KR" sz="4400" dirty="0">
                <a:solidFill>
                  <a:srgbClr val="FFFFFF"/>
                </a:solidFill>
              </a:rPr>
            </a:br>
            <a:r>
              <a:rPr lang="ko-KR" altLang="en-US" sz="4400" dirty="0" err="1">
                <a:solidFill>
                  <a:srgbClr val="FFFFFF"/>
                </a:solidFill>
              </a:rPr>
              <a:t>비트코인</a:t>
            </a:r>
            <a:r>
              <a:rPr lang="ko-KR" altLang="en-US" sz="4400" dirty="0">
                <a:solidFill>
                  <a:srgbClr val="FFFFFF"/>
                </a:solidFill>
              </a:rPr>
              <a:t> 실시간 시세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C61D31-231C-4F86-BECF-3ED46336F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168" y="4222515"/>
            <a:ext cx="5536085" cy="1655762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err="1">
                <a:solidFill>
                  <a:srgbClr val="FFFFFF"/>
                </a:solidFill>
              </a:rPr>
              <a:t>삼삼</a:t>
            </a:r>
            <a:r>
              <a:rPr lang="ko-KR" altLang="en-US" dirty="0">
                <a:solidFill>
                  <a:srgbClr val="FFFFFF"/>
                </a:solidFill>
              </a:rPr>
              <a:t> 오오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김호준 </a:t>
            </a:r>
            <a:endParaRPr lang="en-US" altLang="ko-KR" dirty="0">
              <a:solidFill>
                <a:srgbClr val="FFFFFF"/>
              </a:solidFill>
            </a:endParaRPr>
          </a:p>
          <a:p>
            <a:pPr algn="ctr"/>
            <a:r>
              <a:rPr lang="ko-KR" altLang="en-US" dirty="0" err="1">
                <a:solidFill>
                  <a:srgbClr val="FFFFFF"/>
                </a:solidFill>
              </a:rPr>
              <a:t>김찬희</a:t>
            </a:r>
            <a:r>
              <a:rPr lang="ko-KR" altLang="en-US" dirty="0">
                <a:solidFill>
                  <a:srgbClr val="FFFFFF"/>
                </a:solidFill>
              </a:rPr>
              <a:t> 박유정 </a:t>
            </a:r>
            <a:r>
              <a:rPr lang="ko-KR" altLang="en-US" dirty="0" err="1">
                <a:solidFill>
                  <a:srgbClr val="FFFFFF"/>
                </a:solidFill>
              </a:rPr>
              <a:t>정새하</a:t>
            </a:r>
            <a:r>
              <a:rPr lang="ko-KR" altLang="en-US" dirty="0">
                <a:solidFill>
                  <a:srgbClr val="FFFFFF"/>
                </a:solidFill>
              </a:rPr>
              <a:t> 정한슬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779978-F1B9-4E8B-A4EF-28C72FBE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C36E61-C478-4C2F-846E-EBA0DF57D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B83D60-0502-4DEB-A25D-AE73511E3428}"/>
              </a:ext>
            </a:extLst>
          </p:cNvPr>
          <p:cNvSpPr txBox="1"/>
          <p:nvPr/>
        </p:nvSpPr>
        <p:spPr>
          <a:xfrm>
            <a:off x="582706" y="129488"/>
            <a:ext cx="232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2022.01.07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B3463B-259B-41EE-B317-5244F3BA6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66304-DF11-4608-ACE3-B86953BD0905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사용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4F1D7-05C8-47A3-A866-729E4C41C67C}"/>
              </a:ext>
            </a:extLst>
          </p:cNvPr>
          <p:cNvSpPr txBox="1"/>
          <p:nvPr/>
        </p:nvSpPr>
        <p:spPr>
          <a:xfrm>
            <a:off x="941013" y="1190823"/>
            <a:ext cx="290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pyupbit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206C1-5EB8-4279-91A9-CA0AA99D9F83}"/>
              </a:ext>
            </a:extLst>
          </p:cNvPr>
          <p:cNvSpPr txBox="1"/>
          <p:nvPr/>
        </p:nvSpPr>
        <p:spPr>
          <a:xfrm>
            <a:off x="3046113" y="1308965"/>
            <a:ext cx="64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업비트</a:t>
            </a:r>
            <a:r>
              <a:rPr lang="ko-KR" altLang="en-US" dirty="0"/>
              <a:t> </a:t>
            </a:r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en-US" altLang="ko-KR" dirty="0"/>
              <a:t>wrapping</a:t>
            </a:r>
            <a:r>
              <a:rPr lang="ko-KR" altLang="en-US" dirty="0"/>
              <a:t>한 파이썬 라이브러리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20D82A-BE73-462D-9B08-3E686F68B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4" y="2090671"/>
            <a:ext cx="6589131" cy="4091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C09F36-B196-41C0-B3A1-F21DC5159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85" y="1772303"/>
            <a:ext cx="4923481" cy="14367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CE2C00-ECA7-4DB5-9B36-871EC450B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685" y="3183757"/>
            <a:ext cx="4923481" cy="31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0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B5AE8-2895-43C0-BA13-5C041B2DDE8A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606E2-E518-4A1B-9D79-AC37512EE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45" y="2006273"/>
            <a:ext cx="4183995" cy="1422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EE958C-5C49-49F1-86A1-C2C38785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45" y="3560292"/>
            <a:ext cx="4175421" cy="22263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C5D126-5362-4AE9-8848-D13DA267C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360" y="524107"/>
            <a:ext cx="4322178" cy="2403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8BDAEC-1E15-4D33-BE30-B51E21F73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515" y="2919255"/>
            <a:ext cx="4539040" cy="350843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CD7D9A-8F9B-42A3-99CB-8573125A923A}"/>
              </a:ext>
            </a:extLst>
          </p:cNvPr>
          <p:cNvSpPr/>
          <p:nvPr/>
        </p:nvSpPr>
        <p:spPr>
          <a:xfrm>
            <a:off x="6304360" y="2919255"/>
            <a:ext cx="223729" cy="3508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7DE11-91BB-4BF2-B1EE-46BB8179859C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데이터 불러오기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CB4285-34F7-41EB-B7E8-806ACD999B4C}"/>
              </a:ext>
            </a:extLst>
          </p:cNvPr>
          <p:cNvSpPr/>
          <p:nvPr/>
        </p:nvSpPr>
        <p:spPr>
          <a:xfrm>
            <a:off x="10626538" y="524107"/>
            <a:ext cx="432017" cy="23951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6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B5AE8-2895-43C0-BA13-5C041B2DDE8A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2402B0-ECD0-477E-BA55-77DEBD08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19" y="1226577"/>
            <a:ext cx="5896798" cy="4477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067DB9-EBDC-4794-8A87-A77CABEA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79" y="1844232"/>
            <a:ext cx="7590312" cy="441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2CA27-6A77-4F32-9C14-FCAB7AF7F2E4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데이터 불러오기</a:t>
            </a:r>
          </a:p>
        </p:txBody>
      </p:sp>
    </p:spTree>
    <p:extLst>
      <p:ext uri="{BB962C8B-B14F-4D97-AF65-F5344CB8AC3E}">
        <p14:creationId xmlns:p14="http://schemas.microsoft.com/office/powerpoint/2010/main" val="372479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2E120-4F44-4CF6-9634-5B062A27AF89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630B3B-5A8F-4300-869A-07B1F758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165" y="965284"/>
            <a:ext cx="5786889" cy="2076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7D8DB-A3C4-4542-89CF-BC586E7037C5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데이터 </a:t>
            </a:r>
            <a:r>
              <a:rPr lang="ko-KR" altLang="en-US" sz="2000" dirty="0" err="1">
                <a:latin typeface="Agency FB" panose="020B0503020202020204" pitchFamily="34" charset="0"/>
              </a:rPr>
              <a:t>전처리</a:t>
            </a:r>
            <a:r>
              <a:rPr lang="ko-KR" altLang="en-US" sz="2000" dirty="0">
                <a:latin typeface="Agency FB" panose="020B0503020202020204" pitchFamily="34" charset="0"/>
              </a:rPr>
              <a:t> 및 분리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E00976-079F-4A45-B1CD-DF9539083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" r="2503"/>
          <a:stretch/>
        </p:blipFill>
        <p:spPr>
          <a:xfrm>
            <a:off x="4425165" y="3429000"/>
            <a:ext cx="6141720" cy="21535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933826-5796-45E4-9BE5-65877EF58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18" y="1911893"/>
            <a:ext cx="3562847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38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E6D65-8C94-4A54-94DA-7625B6D10284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AD3586-F16A-4EE4-96AA-D16FC020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2" y="1790311"/>
            <a:ext cx="6121536" cy="4200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B0125E-9E94-484A-B213-449F2EFE3F03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데이터 </a:t>
            </a:r>
            <a:r>
              <a:rPr lang="ko-KR" altLang="en-US" sz="2000" dirty="0" err="1">
                <a:latin typeface="Agency FB" panose="020B0503020202020204" pitchFamily="34" charset="0"/>
              </a:rPr>
              <a:t>전처리</a:t>
            </a:r>
            <a:r>
              <a:rPr lang="ko-KR" altLang="en-US" sz="2000" dirty="0">
                <a:latin typeface="Agency FB" panose="020B0503020202020204" pitchFamily="34" charset="0"/>
              </a:rPr>
              <a:t> 및 분리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F53BEA-6AD5-4390-863E-9E5D34CF5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85" y="1842603"/>
            <a:ext cx="5162990" cy="1314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7C196-0F56-4EB1-B9A9-3BDB9E41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85" y="3349381"/>
            <a:ext cx="5153957" cy="25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4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E6D65-8C94-4A54-94DA-7625B6D10284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0125E-9E94-484A-B213-449F2EFE3F03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데이터 </a:t>
            </a:r>
            <a:r>
              <a:rPr lang="ko-KR" altLang="en-US" sz="2000" dirty="0" err="1">
                <a:latin typeface="Agency FB" panose="020B0503020202020204" pitchFamily="34" charset="0"/>
              </a:rPr>
              <a:t>전처리</a:t>
            </a:r>
            <a:r>
              <a:rPr lang="ko-KR" altLang="en-US" sz="2000" dirty="0">
                <a:latin typeface="Agency FB" panose="020B0503020202020204" pitchFamily="34" charset="0"/>
              </a:rPr>
              <a:t>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35044B-7CC0-49C9-A5E3-C6637947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657164"/>
            <a:ext cx="5322381" cy="2942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059366-4E3D-4F26-A474-B2EC06F98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" b="3261"/>
          <a:stretch/>
        </p:blipFill>
        <p:spPr>
          <a:xfrm>
            <a:off x="6248400" y="1597607"/>
            <a:ext cx="5322381" cy="2994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CF90F-6932-4F8E-9215-B59E218116A6}"/>
              </a:ext>
            </a:extLst>
          </p:cNvPr>
          <p:cNvSpPr txBox="1"/>
          <p:nvPr/>
        </p:nvSpPr>
        <p:spPr>
          <a:xfrm>
            <a:off x="298450" y="4655772"/>
            <a:ext cx="25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Y:price  X:time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42DC1-A64B-4A02-88A4-CE36E1795DA3}"/>
              </a:ext>
            </a:extLst>
          </p:cNvPr>
          <p:cNvSpPr txBox="1"/>
          <p:nvPr/>
        </p:nvSpPr>
        <p:spPr>
          <a:xfrm>
            <a:off x="2245360" y="4655772"/>
            <a:ext cx="2987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훈련데이터 </a:t>
            </a:r>
            <a:r>
              <a:rPr lang="en-US" altLang="ko-KR" dirty="0"/>
              <a:t>21/12~22/01/01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DA128-FBF0-48A3-8C93-3C61560A553F}"/>
              </a:ext>
            </a:extLst>
          </p:cNvPr>
          <p:cNvSpPr txBox="1"/>
          <p:nvPr/>
        </p:nvSpPr>
        <p:spPr>
          <a:xfrm>
            <a:off x="7904480" y="4655772"/>
            <a:ext cx="2987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검증데이터 </a:t>
            </a:r>
            <a:r>
              <a:rPr lang="en-US" altLang="ko-KR" dirty="0"/>
              <a:t>22/01/01~01/05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0A6D0-C7B4-4133-89DD-A5F630BBFDD3}"/>
              </a:ext>
            </a:extLst>
          </p:cNvPr>
          <p:cNvSpPr txBox="1"/>
          <p:nvPr/>
        </p:nvSpPr>
        <p:spPr>
          <a:xfrm>
            <a:off x="4001654" y="5394036"/>
            <a:ext cx="41886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Train : Test = 0.84 : 0.16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01145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E6D65-8C94-4A54-94DA-7625B6D10284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0125E-9E94-484A-B213-449F2EFE3F03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데이터 </a:t>
            </a:r>
            <a:r>
              <a:rPr lang="ko-KR" altLang="en-US" sz="2000" dirty="0" err="1">
                <a:latin typeface="Agency FB" panose="020B0503020202020204" pitchFamily="34" charset="0"/>
              </a:rPr>
              <a:t>전처리</a:t>
            </a:r>
            <a:r>
              <a:rPr lang="ko-KR" altLang="en-US" sz="2000" dirty="0">
                <a:latin typeface="Agency FB" panose="020B0503020202020204" pitchFamily="34" charset="0"/>
              </a:rPr>
              <a:t>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B9916C-14FD-4CC7-9992-9CF0F8FF0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" r="1941"/>
          <a:stretch/>
        </p:blipFill>
        <p:spPr>
          <a:xfrm>
            <a:off x="3857625" y="1285792"/>
            <a:ext cx="6830695" cy="45841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446429-2A62-49CD-84EF-F6137AC05315}"/>
              </a:ext>
            </a:extLst>
          </p:cNvPr>
          <p:cNvSpPr/>
          <p:nvPr/>
        </p:nvSpPr>
        <p:spPr>
          <a:xfrm>
            <a:off x="10416988" y="2160494"/>
            <a:ext cx="152400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A88607-997A-4408-876C-1EF3B32ED23D}"/>
              </a:ext>
            </a:extLst>
          </p:cNvPr>
          <p:cNvSpPr/>
          <p:nvPr/>
        </p:nvSpPr>
        <p:spPr>
          <a:xfrm>
            <a:off x="10493188" y="2375647"/>
            <a:ext cx="152400" cy="19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A855F-64C6-49E2-A013-F152B8EC4528}"/>
              </a:ext>
            </a:extLst>
          </p:cNvPr>
          <p:cNvSpPr txBox="1"/>
          <p:nvPr/>
        </p:nvSpPr>
        <p:spPr>
          <a:xfrm>
            <a:off x="10340788" y="2135994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39DE3-46AB-4EEB-9397-B57E1E303733}"/>
              </a:ext>
            </a:extLst>
          </p:cNvPr>
          <p:cNvSpPr txBox="1"/>
          <p:nvPr/>
        </p:nvSpPr>
        <p:spPr>
          <a:xfrm>
            <a:off x="10412503" y="2333219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17915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45C00-D4DE-49B9-9F3D-131E54AC74A5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LSTM</a:t>
            </a:r>
            <a:r>
              <a:rPr lang="ko-KR" altLang="en-US" sz="2400" dirty="0">
                <a:latin typeface="+mn-ea"/>
              </a:rPr>
              <a:t>이란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8BB54D-1A15-482C-8185-B2FC9118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77" y="835073"/>
            <a:ext cx="6280050" cy="4943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0B56E-8D4C-4BFE-98CD-09A64068C288}"/>
              </a:ext>
            </a:extLst>
          </p:cNvPr>
          <p:cNvSpPr txBox="1"/>
          <p:nvPr/>
        </p:nvSpPr>
        <p:spPr>
          <a:xfrm>
            <a:off x="8810627" y="1835232"/>
            <a:ext cx="3280789" cy="6463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square" rtlCol="0">
            <a:spAutoFit/>
          </a:bodyPr>
          <a:lstStyle/>
          <a:p>
            <a:r>
              <a:rPr lang="ko-KR" altLang="en-US" dirty="0"/>
              <a:t>기울기 소실 </a:t>
            </a:r>
            <a:endParaRPr lang="en-US" altLang="ko-KR" dirty="0"/>
          </a:p>
          <a:p>
            <a:r>
              <a:rPr lang="en-US" altLang="ko-KR" dirty="0"/>
              <a:t>Vanishing Gradient </a:t>
            </a:r>
            <a:r>
              <a:rPr lang="ko-KR" altLang="en-US" dirty="0"/>
              <a:t>문제 발생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0240CB-F29F-4DFB-8A72-20D75F2DF0AC}"/>
              </a:ext>
            </a:extLst>
          </p:cNvPr>
          <p:cNvSpPr/>
          <p:nvPr/>
        </p:nvSpPr>
        <p:spPr>
          <a:xfrm>
            <a:off x="4507345" y="3306869"/>
            <a:ext cx="2078182" cy="24717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0AD03-A085-4FF4-9C6D-032F83D19818}"/>
              </a:ext>
            </a:extLst>
          </p:cNvPr>
          <p:cNvSpPr txBox="1"/>
          <p:nvPr/>
        </p:nvSpPr>
        <p:spPr>
          <a:xfrm>
            <a:off x="6858000" y="3767328"/>
            <a:ext cx="2798064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게이트</a:t>
            </a:r>
            <a:r>
              <a:rPr lang="en-US" altLang="ko-KR" dirty="0"/>
              <a:t>, </a:t>
            </a:r>
            <a:r>
              <a:rPr lang="ko-KR" altLang="en-US" dirty="0"/>
              <a:t>출력 게이트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망각 게이트</a:t>
            </a:r>
            <a:r>
              <a:rPr lang="en-US" altLang="ko-KR" dirty="0"/>
              <a:t>  </a:t>
            </a:r>
            <a:r>
              <a:rPr lang="ko-KR" altLang="en-US" dirty="0"/>
              <a:t>추가 </a:t>
            </a:r>
          </a:p>
        </p:txBody>
      </p:sp>
    </p:spTree>
    <p:extLst>
      <p:ext uri="{BB962C8B-B14F-4D97-AF65-F5344CB8AC3E}">
        <p14:creationId xmlns:p14="http://schemas.microsoft.com/office/powerpoint/2010/main" val="142168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BABF2-D367-4757-A034-592FB0E8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4A75F-E7AC-4B1A-A415-22012B0E0618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ABA65-F45E-418C-A966-E9DA06DCFE1B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LSTM</a:t>
            </a:r>
            <a:r>
              <a:rPr lang="ko-KR" altLang="en-US" sz="2000" dirty="0">
                <a:latin typeface="+mn-ea"/>
              </a:rPr>
              <a:t>모델 설계 및 학습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FBA73-7520-4978-A342-28D602DC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1" t="3168" b="86386"/>
          <a:stretch/>
        </p:blipFill>
        <p:spPr>
          <a:xfrm>
            <a:off x="2113710" y="1651254"/>
            <a:ext cx="6786450" cy="6140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B6EB4C-249A-4B75-94FC-3B078B5F0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1" t="33492" b="1"/>
          <a:stretch/>
        </p:blipFill>
        <p:spPr>
          <a:xfrm>
            <a:off x="2113710" y="2272573"/>
            <a:ext cx="6786450" cy="39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0CCF8-020E-433A-9F98-2F9B8EDE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5452035" cy="408690"/>
          </a:xfrm>
        </p:spPr>
        <p:txBody>
          <a:bodyPr/>
          <a:lstStyle/>
          <a:p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Tendroflow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dataset - window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239D1-2A3C-4FBF-8F8F-E50F07D0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96326"/>
            <a:ext cx="10506991" cy="4283266"/>
          </a:xfrm>
        </p:spPr>
        <p:txBody>
          <a:bodyPr/>
          <a:lstStyle/>
          <a:p>
            <a:r>
              <a:rPr lang="en-US" altLang="ko-KR" sz="2000" dirty="0" err="1"/>
              <a:t>Tensorflow</a:t>
            </a:r>
            <a:r>
              <a:rPr lang="en-US" altLang="ko-KR" sz="2000" dirty="0"/>
              <a:t> dataset</a:t>
            </a:r>
            <a:r>
              <a:rPr lang="ko-KR" altLang="en-US" sz="2000" dirty="0"/>
              <a:t>을 이용하면 다양한 </a:t>
            </a:r>
            <a:r>
              <a:rPr lang="en-US" altLang="ko-KR" sz="2000" dirty="0"/>
              <a:t>Dataset loader </a:t>
            </a:r>
            <a:r>
              <a:rPr lang="ko-KR" altLang="en-US" sz="2000" dirty="0"/>
              <a:t>생성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window</a:t>
            </a:r>
            <a:r>
              <a:rPr lang="ko-KR" altLang="en-US" sz="2000" dirty="0"/>
              <a:t>를 이용하면 시계열 데이터를 더 용이하게 처리 가능</a:t>
            </a:r>
            <a:endParaRPr lang="en-US" altLang="ko-KR" sz="2000" dirty="0"/>
          </a:p>
          <a:p>
            <a:r>
              <a:rPr lang="en-US" altLang="ko-KR" sz="2000" dirty="0"/>
              <a:t>  - Window size  : </a:t>
            </a:r>
            <a:r>
              <a:rPr lang="ko-KR" altLang="en-US" sz="2000" dirty="0"/>
              <a:t>해당 사이즈 만큼의  과거 데이터를 가지고 예측할 것인지 설정</a:t>
            </a:r>
            <a:endParaRPr lang="en-US" altLang="ko-KR" sz="2000" dirty="0"/>
          </a:p>
          <a:p>
            <a:r>
              <a:rPr lang="en-US" altLang="ko-KR" sz="2000" dirty="0"/>
              <a:t>  - </a:t>
            </a:r>
            <a:r>
              <a:rPr lang="en-US" altLang="ko-KR" sz="2000" dirty="0" err="1"/>
              <a:t>drop_remainder</a:t>
            </a:r>
            <a:r>
              <a:rPr lang="en-US" altLang="ko-KR" sz="2000" dirty="0"/>
              <a:t> : </a:t>
            </a:r>
            <a:r>
              <a:rPr lang="ko-KR" altLang="en-US" sz="2000" dirty="0"/>
              <a:t>남은 데이터를 버리고 남길지 여부</a:t>
            </a:r>
            <a:r>
              <a:rPr lang="en-US" altLang="ko-KR" sz="2000" dirty="0"/>
              <a:t>(True/False)</a:t>
            </a:r>
          </a:p>
          <a:p>
            <a:r>
              <a:rPr lang="en-US" altLang="ko-KR" sz="2000" dirty="0"/>
              <a:t>  - Shift : 1iteration</a:t>
            </a:r>
            <a:r>
              <a:rPr lang="ko-KR" altLang="en-US" sz="2000" dirty="0"/>
              <a:t>당 몇 개씩 이동할 것인지 설정</a:t>
            </a:r>
            <a:endParaRPr lang="en-US" altLang="ko-KR" sz="2000" dirty="0"/>
          </a:p>
          <a:p>
            <a:r>
              <a:rPr lang="en-US" altLang="ko-KR" sz="2000" dirty="0"/>
              <a:t>  - stride :</a:t>
            </a:r>
            <a:r>
              <a:rPr lang="ko-KR" altLang="en-US" sz="2000" dirty="0"/>
              <a:t>요소 간격 </a:t>
            </a:r>
          </a:p>
        </p:txBody>
      </p:sp>
    </p:spTree>
    <p:extLst>
      <p:ext uri="{BB962C8B-B14F-4D97-AF65-F5344CB8AC3E}">
        <p14:creationId xmlns:p14="http://schemas.microsoft.com/office/powerpoint/2010/main" val="363793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8E2BE"/>
            </a:gs>
            <a:gs pos="59000">
              <a:schemeClr val="bg2"/>
            </a:gs>
            <a:gs pos="0">
              <a:schemeClr val="bg1">
                <a:lumMod val="75000"/>
              </a:schemeClr>
            </a:gs>
            <a:gs pos="100000">
              <a:srgbClr val="EF950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0E4A57-6E7F-4EEA-8377-A3276148BD7E}"/>
              </a:ext>
            </a:extLst>
          </p:cNvPr>
          <p:cNvGrpSpPr>
            <a:grpSpLocks/>
          </p:cNvGrpSpPr>
          <p:nvPr/>
        </p:nvGrpSpPr>
        <p:grpSpPr>
          <a:xfrm>
            <a:off x="547765" y="568227"/>
            <a:ext cx="11224388" cy="5721546"/>
            <a:chOff x="485012" y="156725"/>
            <a:chExt cx="10998992" cy="6455682"/>
          </a:xfrm>
        </p:grpSpPr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BADC5902-C15A-4408-8FA4-DDC825FE5FC5}"/>
                </a:ext>
              </a:extLst>
            </p:cNvPr>
            <p:cNvSpPr/>
            <p:nvPr/>
          </p:nvSpPr>
          <p:spPr>
            <a:xfrm>
              <a:off x="485012" y="156725"/>
              <a:ext cx="10787406" cy="6455682"/>
            </a:xfrm>
            <a:prstGeom prst="rect">
              <a:avLst/>
            </a:prstGeom>
            <a:solidFill>
              <a:srgbClr val="FFFFFF">
                <a:alpha val="77650"/>
              </a:srgbClr>
            </a:solidFill>
            <a:ln w="1270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CC</a:t>
              </a:r>
            </a:p>
          </p:txBody>
        </p:sp>
        <p:sp>
          <p:nvSpPr>
            <p:cNvPr id="13" name="직사각형 2">
              <a:extLst>
                <a:ext uri="{FF2B5EF4-FFF2-40B4-BE49-F238E27FC236}">
                  <a16:creationId xmlns:a16="http://schemas.microsoft.com/office/drawing/2014/main" id="{9C97A1DC-2705-4F13-926E-9476159EECF9}"/>
                </a:ext>
              </a:extLst>
            </p:cNvPr>
            <p:cNvSpPr/>
            <p:nvPr/>
          </p:nvSpPr>
          <p:spPr>
            <a:xfrm>
              <a:off x="1255469" y="514284"/>
              <a:ext cx="8141670" cy="659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LSTM</a:t>
              </a:r>
              <a:r>
                <a:rPr kumimoji="0" lang="ko-KR" altLang="en-US" sz="32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을 이용한 </a:t>
              </a:r>
              <a:r>
                <a:rPr kumimoji="0" lang="ko-KR" altLang="en-US" sz="3200" b="1" i="0" u="none" strike="noStrike" kern="1200" cap="none" spc="-300" normalizeH="0" baseline="0" dirty="0" err="1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비트코인</a:t>
              </a:r>
              <a:r>
                <a:rPr kumimoji="0" lang="ko-KR" altLang="en-US" sz="32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시세예측</a:t>
              </a:r>
            </a:p>
          </p:txBody>
        </p:sp>
        <p:sp>
          <p:nvSpPr>
            <p:cNvPr id="14" name="직사각형 3">
              <a:extLst>
                <a:ext uri="{FF2B5EF4-FFF2-40B4-BE49-F238E27FC236}">
                  <a16:creationId xmlns:a16="http://schemas.microsoft.com/office/drawing/2014/main" id="{6AEF8851-BA8F-45D7-8DFF-0F6FA09B4604}"/>
                </a:ext>
              </a:extLst>
            </p:cNvPr>
            <p:cNvSpPr/>
            <p:nvPr/>
          </p:nvSpPr>
          <p:spPr>
            <a:xfrm>
              <a:off x="6319674" y="1680974"/>
              <a:ext cx="4340628" cy="520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LSTM</a:t>
              </a:r>
              <a:r>
                <a:rPr kumimoji="0" lang="ko-KR" altLang="en-US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을 이용한 </a:t>
              </a:r>
              <a:r>
                <a:rPr kumimoji="0" lang="ko-KR" altLang="en-US" sz="2400" b="1" i="0" u="none" strike="noStrike" kern="1200" cap="none" spc="-300" normalizeH="0" baseline="0" dirty="0" err="1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비트코인</a:t>
              </a:r>
              <a:r>
                <a:rPr kumimoji="0" lang="ko-KR" altLang="en-US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시세예측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1B6BC339-34C0-4141-9891-2469C68EE6B4}"/>
                </a:ext>
              </a:extLst>
            </p:cNvPr>
            <p:cNvSpPr txBox="1"/>
            <p:nvPr/>
          </p:nvSpPr>
          <p:spPr>
            <a:xfrm>
              <a:off x="1322156" y="2083351"/>
              <a:ext cx="4965521" cy="588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삼삼오오</a:t>
              </a:r>
              <a:endParaRPr lang="en-US" altLang="ko-KR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팀장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: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김호준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팀원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: </a:t>
              </a:r>
              <a:r>
                <a:rPr lang="ko-KR" altLang="en-US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정새하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kumimoji="0" lang="ko-KR" altLang="en-US" sz="18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정한슬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 </a:t>
              </a:r>
              <a:r>
                <a:rPr lang="ko-KR" altLang="en-US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김찬희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,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박유정</a:t>
              </a:r>
            </a:p>
          </p:txBody>
        </p:sp>
        <p:sp>
          <p:nvSpPr>
            <p:cNvPr id="17" name="직사각형 5">
              <a:extLst>
                <a:ext uri="{FF2B5EF4-FFF2-40B4-BE49-F238E27FC236}">
                  <a16:creationId xmlns:a16="http://schemas.microsoft.com/office/drawing/2014/main" id="{16467B32-BEAA-4B5D-BF60-3751E42D2D04}"/>
                </a:ext>
              </a:extLst>
            </p:cNvPr>
            <p:cNvSpPr/>
            <p:nvPr/>
          </p:nvSpPr>
          <p:spPr>
            <a:xfrm rot="5400000">
              <a:off x="4079794" y="4057898"/>
              <a:ext cx="4032412" cy="68938"/>
            </a:xfrm>
            <a:prstGeom prst="rect">
              <a:avLst/>
            </a:prstGeom>
            <a:solidFill>
              <a:srgbClr val="79C3DD">
                <a:alpha val="100000"/>
              </a:srgbClr>
            </a:solidFill>
            <a:ln w="1270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171"/>
                </a:spcBef>
                <a:spcAft>
                  <a:spcPts val="0"/>
                </a:spcAft>
                <a:buNone/>
                <a:tabLst>
                  <a:tab pos="60871" algn="l"/>
                  <a:tab pos="97394" algn="l"/>
                </a:tabLst>
                <a:defRPr/>
              </a:pPr>
              <a:endParaRPr kumimoji="0" lang="en-US" altLang="ko-KR" sz="1193" b="1" i="0" u="none" strike="noStrike" kern="1200" cap="none" spc="0" normalizeH="0" baseline="0">
                <a:ln w="9525">
                  <a:solidFill>
                    <a:srgbClr val="EB5175"/>
                  </a:solidFill>
                </a:ln>
                <a:solidFill>
                  <a:srgbClr val="000000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8" name="직사각형 6">
              <a:extLst>
                <a:ext uri="{FF2B5EF4-FFF2-40B4-BE49-F238E27FC236}">
                  <a16:creationId xmlns:a16="http://schemas.microsoft.com/office/drawing/2014/main" id="{2632C7B6-00CD-412A-BC07-8F90FEE1EE6A}"/>
                </a:ext>
              </a:extLst>
            </p:cNvPr>
            <p:cNvSpPr/>
            <p:nvPr/>
          </p:nvSpPr>
          <p:spPr>
            <a:xfrm>
              <a:off x="1322157" y="3153734"/>
              <a:ext cx="31732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Schedule</a:t>
              </a:r>
              <a:r>
                <a:rPr kumimoji="0" lang="ko-KR" altLang="en-US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 dirty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8356C2B2-DB1C-4DB8-98B7-74AAD155D1F9}"/>
                </a:ext>
              </a:extLst>
            </p:cNvPr>
            <p:cNvSpPr txBox="1"/>
            <p:nvPr/>
          </p:nvSpPr>
          <p:spPr>
            <a:xfrm>
              <a:off x="1271464" y="3573016"/>
              <a:ext cx="4965521" cy="1666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01.03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프로젝트 계획안 발표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01.04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데이터 </a:t>
              </a:r>
              <a:r>
                <a:rPr kumimoji="0" lang="ko-KR" altLang="en-US" sz="18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전처리</a:t>
              </a:r>
              <a:endParaRPr kumimoji="0" lang="en-US" altLang="ko-KR" sz="18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  <a:p>
              <a:pPr lvl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01.05 LSTM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모델 설계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01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.06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발표 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ppt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작성 및 최종 오류 수정</a:t>
              </a: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01</a:t>
              </a:r>
              <a:r>
                <a:rPr kumimoji="0" lang="en-US" altLang="ko-KR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.07 </a:t>
              </a:r>
              <a:r>
                <a:rPr kumimoji="0" lang="ko-KR" altLang="en-US" sz="18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프로젝트 발표</a:t>
              </a:r>
            </a:p>
          </p:txBody>
        </p:sp>
        <p:sp>
          <p:nvSpPr>
            <p:cNvPr id="20" name="직사각형 11">
              <a:extLst>
                <a:ext uri="{FF2B5EF4-FFF2-40B4-BE49-F238E27FC236}">
                  <a16:creationId xmlns:a16="http://schemas.microsoft.com/office/drawing/2014/main" id="{8B06E7A8-C28A-40D3-BA3C-2F91F0D5438F}"/>
                </a:ext>
              </a:extLst>
            </p:cNvPr>
            <p:cNvSpPr/>
            <p:nvPr/>
          </p:nvSpPr>
          <p:spPr>
            <a:xfrm>
              <a:off x="2729431" y="1041370"/>
              <a:ext cx="6136018" cy="451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프로젝트 기간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: 2022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.01</a:t>
              </a:r>
              <a:r>
                <a:rPr lang="en-US" altLang="ko-KR" sz="2000" b="1" spc="-30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. 03</a:t>
              </a:r>
              <a:r>
                <a:rPr kumimoji="0" lang="en-US" altLang="ko-KR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~2022.</a:t>
              </a:r>
              <a:r>
                <a:rPr kumimoji="0" lang="ko-KR" altLang="en-US" sz="20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 </a:t>
              </a:r>
              <a:r>
                <a:rPr lang="en-US" altLang="ko-KR" sz="2000" b="1" spc="-300" dirty="0">
                  <a:ln w="9525">
                    <a:solidFill>
                      <a:srgbClr val="31538F"/>
                    </a:solidFill>
                  </a:ln>
                  <a:solidFill>
                    <a:srgbClr val="3D4DA8"/>
                  </a:solidFill>
                  <a:latin typeface="나눔바른고딕"/>
                  <a:ea typeface="나눔바른고딕"/>
                </a:rPr>
                <a:t>01. 07</a:t>
              </a:r>
              <a:endParaRPr kumimoji="0" lang="en-US" altLang="ko-KR" sz="20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D4DA8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21" name="직사각형 12">
              <a:extLst>
                <a:ext uri="{FF2B5EF4-FFF2-40B4-BE49-F238E27FC236}">
                  <a16:creationId xmlns:a16="http://schemas.microsoft.com/office/drawing/2014/main" id="{80D0A85F-7E65-4D8F-A38E-95EA1BD6B6AC}"/>
                </a:ext>
              </a:extLst>
            </p:cNvPr>
            <p:cNvSpPr/>
            <p:nvPr/>
          </p:nvSpPr>
          <p:spPr>
            <a:xfrm>
              <a:off x="1322157" y="1691053"/>
              <a:ext cx="31732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Work Team &amp; Member</a:t>
              </a:r>
              <a:r>
                <a:rPr kumimoji="0" lang="ko-KR" altLang="en-US" sz="2400" b="1" i="0" u="none" strike="noStrike" kern="1200" cap="none" spc="-300" normalizeH="0" baseline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 </a:t>
              </a:r>
              <a:endParaRPr kumimoji="0" lang="ko-KR" altLang="en-US" sz="2400" b="1" i="0" u="none" strike="noStrike" kern="1200" cap="none" spc="-300" normalizeH="0" baseline="0"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44414543-5F13-495F-9D85-461EA63A3DBB}"/>
                </a:ext>
              </a:extLst>
            </p:cNvPr>
            <p:cNvSpPr txBox="1"/>
            <p:nvPr/>
          </p:nvSpPr>
          <p:spPr>
            <a:xfrm>
              <a:off x="6356656" y="2444052"/>
              <a:ext cx="4965522" cy="1215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PyUpbit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라이브러리를 이용하여 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비트코인의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r>
                <a:rPr kumimoji="0" lang="en-US" altLang="ko-KR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12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월 한달 간의</a:t>
              </a:r>
              <a:r>
                <a:rPr kumimoji="0" lang="en-US" altLang="ko-KR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분단위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시세 데이터를 불러오고 이를 전처리하고</a:t>
              </a:r>
              <a:endPara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LSTM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모델에 학습시켜 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월 데이터로 모델을 평가하고 현재 시점으로 부터 </a:t>
              </a:r>
              <a:r>
                <a:rPr lang="en-US" altLang="ko-KR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1</a:t>
              </a:r>
              <a:r>
                <a:rPr lang="ko-KR" altLang="en-US" sz="160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분 뒤의 미래 시세예측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404040"/>
                  </a:solidFill>
                  <a:latin typeface="나눔고딕 ExtraBold"/>
                  <a:ea typeface="나눔고딕 ExtraBold"/>
                </a:rPr>
                <a:t> </a:t>
              </a:r>
              <a:endPara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26" name="직사각형 14">
              <a:extLst>
                <a:ext uri="{FF2B5EF4-FFF2-40B4-BE49-F238E27FC236}">
                  <a16:creationId xmlns:a16="http://schemas.microsoft.com/office/drawing/2014/main" id="{C66CF5C6-8F50-44FE-830C-ECF3056C1F51}"/>
                </a:ext>
              </a:extLst>
            </p:cNvPr>
            <p:cNvSpPr/>
            <p:nvPr/>
          </p:nvSpPr>
          <p:spPr>
            <a:xfrm>
              <a:off x="6429060" y="3652924"/>
              <a:ext cx="4340628" cy="450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0" u="none" strike="noStrike" kern="1200" cap="none" spc="-300" normalizeH="0" baseline="0" dirty="0">
                  <a:ln w="9525">
                    <a:solidFill>
                      <a:srgbClr val="31538F"/>
                    </a:solidFill>
                  </a:ln>
                  <a:solidFill>
                    <a:srgbClr val="37A6CD"/>
                  </a:solidFill>
                  <a:latin typeface="나눔바른고딕"/>
                  <a:ea typeface="나눔바른고딕"/>
                </a:rPr>
                <a:t>Skills</a:t>
              </a:r>
              <a:endParaRPr kumimoji="0" lang="ko-KR" altLang="en-US" sz="24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endParaRPr>
            </a:p>
          </p:txBody>
        </p:sp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4CFEE14A-B1F4-4DDB-8A2C-142B889F1A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5720466"/>
                </p:ext>
              </p:extLst>
            </p:nvPr>
          </p:nvGraphicFramePr>
          <p:xfrm>
            <a:off x="6104204" y="3774362"/>
            <a:ext cx="5379800" cy="28380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42" name="직사각형 6">
            <a:extLst>
              <a:ext uri="{FF2B5EF4-FFF2-40B4-BE49-F238E27FC236}">
                <a16:creationId xmlns:a16="http://schemas.microsoft.com/office/drawing/2014/main" id="{40F0B825-A06F-4AC7-A162-EB43CEAFFB2C}"/>
              </a:ext>
            </a:extLst>
          </p:cNvPr>
          <p:cNvSpPr/>
          <p:nvPr/>
        </p:nvSpPr>
        <p:spPr>
          <a:xfrm>
            <a:off x="1402065" y="5005555"/>
            <a:ext cx="3238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b="1" spc="-300" dirty="0">
                <a:ln w="9525">
                  <a:solidFill>
                    <a:srgbClr val="31538F"/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rPr>
              <a:t>Dataset</a:t>
            </a:r>
            <a:r>
              <a:rPr kumimoji="0" lang="ko-KR" altLang="en-US" sz="2400" b="1" i="0" u="none" strike="noStrike" kern="1200" cap="none" spc="-300" normalizeH="0" baseline="0" dirty="0">
                <a:ln w="9525">
                  <a:solidFill>
                    <a:srgbClr val="31538F"/>
                  </a:solidFill>
                </a:ln>
                <a:solidFill>
                  <a:srgbClr val="37A6CD"/>
                </a:solidFill>
                <a:latin typeface="나눔바른고딕"/>
                <a:ea typeface="나눔바른고딕"/>
              </a:rPr>
              <a:t> </a:t>
            </a:r>
            <a:endParaRPr kumimoji="0" lang="ko-KR" altLang="en-US" sz="2400" b="1" i="0" u="none" strike="noStrike" kern="1200" cap="none" spc="-300" normalizeH="0" baseline="0" dirty="0">
              <a:solidFill>
                <a:srgbClr val="37A6CD"/>
              </a:solidFill>
              <a:latin typeface="나눔바른고딕"/>
              <a:ea typeface="나눔바른고딕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8E837059-BE68-4D56-80E6-B153DA9BF581}"/>
              </a:ext>
            </a:extLst>
          </p:cNvPr>
          <p:cNvSpPr txBox="1"/>
          <p:nvPr/>
        </p:nvSpPr>
        <p:spPr>
          <a:xfrm>
            <a:off x="1402064" y="5393386"/>
            <a:ext cx="4285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 err="1">
                <a:solidFill>
                  <a:srgbClr val="404040"/>
                </a:solidFill>
                <a:latin typeface="나눔고딕 ExtraBold"/>
                <a:ea typeface="나눔고딕 ExtraBold"/>
              </a:rPr>
              <a:t>업비트</a:t>
            </a:r>
            <a:r>
              <a:rPr lang="ko-KR" altLang="en-US" dirty="0">
                <a:solidFill>
                  <a:srgbClr val="404040"/>
                </a:solidFill>
                <a:latin typeface="나눔고딕 ExtraBold"/>
                <a:ea typeface="나눔고딕 ExtraBold"/>
              </a:rPr>
              <a:t> 개발자 </a:t>
            </a:r>
            <a:r>
              <a:rPr lang="en-US" altLang="ko-KR" dirty="0">
                <a:solidFill>
                  <a:srgbClr val="404040"/>
                </a:solidFill>
                <a:latin typeface="나눔고딕 ExtraBold"/>
                <a:ea typeface="나눔고딕 ExtraBold"/>
              </a:rPr>
              <a:t>API</a:t>
            </a:r>
          </a:p>
          <a:p>
            <a:pPr marL="0" lv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404040"/>
                </a:solidFill>
                <a:latin typeface="나눔고딕 ExtraBold"/>
                <a:ea typeface="나눔고딕 ExtraBold"/>
              </a:rPr>
              <a:t>https://upbit.com/service_center/open_api</a:t>
            </a:r>
            <a:endParaRPr kumimoji="0" lang="ko-KR" altLang="en-US" sz="1800" b="0" i="0" u="none" strike="noStrike" kern="1200" cap="none" spc="0" normalizeH="0" baseline="0" dirty="0">
              <a:solidFill>
                <a:srgbClr val="404040"/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1842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BABF2-D367-4757-A034-592FB0E8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4A75F-E7AC-4B1A-A415-22012B0E0618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E5A8A-38D4-4D1E-8D05-97EA41AEC467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LSTM</a:t>
            </a:r>
            <a:r>
              <a:rPr lang="ko-KR" altLang="en-US" sz="2000" dirty="0">
                <a:latin typeface="+mn-ea"/>
              </a:rPr>
              <a:t>모델 설계 및 학습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5F426-11D6-456F-B124-E02CCF292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5" r="5072"/>
          <a:stretch/>
        </p:blipFill>
        <p:spPr>
          <a:xfrm>
            <a:off x="751839" y="1880324"/>
            <a:ext cx="5425441" cy="3772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DE77C5-93EB-4012-A8A9-2D158D48C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80" y="1047128"/>
            <a:ext cx="5241277" cy="5994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A5680B-5BE6-4A4A-830D-40EAC7DBD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86"/>
          <a:stretch/>
        </p:blipFill>
        <p:spPr>
          <a:xfrm>
            <a:off x="6177280" y="1597607"/>
            <a:ext cx="5241277" cy="40482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36ED60-665C-4B47-BBE6-6FE76805D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280" y="5645815"/>
            <a:ext cx="3267531" cy="43821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4CD2A7-1610-44E9-A1BF-C4EEC834B08C}"/>
              </a:ext>
            </a:extLst>
          </p:cNvPr>
          <p:cNvSpPr/>
          <p:nvPr/>
        </p:nvSpPr>
        <p:spPr>
          <a:xfrm>
            <a:off x="9444811" y="5645815"/>
            <a:ext cx="1973746" cy="4382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1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E9736-EBD1-441F-B616-89F40115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14104"/>
            <a:ext cx="7912463" cy="1341120"/>
          </a:xfrm>
        </p:spPr>
        <p:txBody>
          <a:bodyPr/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Conv1D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E653F-53D3-4602-976E-AD883414F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142310"/>
            <a:ext cx="10506991" cy="3737282"/>
          </a:xfrm>
        </p:spPr>
        <p:txBody>
          <a:bodyPr/>
          <a:lstStyle/>
          <a:p>
            <a:r>
              <a:rPr lang="en-US" altLang="ko-KR" dirty="0"/>
              <a:t>- 2</a:t>
            </a:r>
            <a:r>
              <a:rPr lang="ko-KR" altLang="en-US" dirty="0"/>
              <a:t>차원</a:t>
            </a:r>
            <a:r>
              <a:rPr lang="en-US" altLang="ko-KR" dirty="0"/>
              <a:t>CNN</a:t>
            </a:r>
            <a:r>
              <a:rPr lang="ko-KR" altLang="en-US" dirty="0"/>
              <a:t>이 이미지에서 특징을 추출하 듯 </a:t>
            </a:r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CNN</a:t>
            </a:r>
            <a:r>
              <a:rPr lang="ko-KR" altLang="en-US" dirty="0"/>
              <a:t>은 이미지가 아닌 시계열분석이나 텍스트 분석에서 특징 추출에 이용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Sequence </a:t>
            </a:r>
            <a:r>
              <a:rPr lang="ko-KR" altLang="en-US" dirty="0"/>
              <a:t>데이터에서 중요한 정보를 추출하는 용도로 많이 사용 됨</a:t>
            </a:r>
            <a:r>
              <a:rPr lang="en-US" altLang="ko-KR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RNN </a:t>
            </a:r>
            <a:r>
              <a:rPr lang="ko-KR" altLang="en-US" dirty="0"/>
              <a:t>모델을 생성할 때 </a:t>
            </a:r>
            <a:r>
              <a:rPr lang="en-US" altLang="ko-KR" dirty="0"/>
              <a:t>conv1D </a:t>
            </a:r>
            <a:r>
              <a:rPr lang="ko-KR" altLang="en-US" dirty="0"/>
              <a:t>층이 쓰이는 경우가 종종 있음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BC8CB-9C06-4243-A044-D6939C0A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55390"/>
            <a:ext cx="8271256" cy="846037"/>
          </a:xfrm>
        </p:spPr>
        <p:txBody>
          <a:bodyPr/>
          <a:lstStyle/>
          <a:p>
            <a:r>
              <a:rPr lang="en-US" altLang="ko-KR" sz="2800" dirty="0"/>
              <a:t>Conv1D</a:t>
            </a:r>
            <a:r>
              <a:rPr lang="ko-KR" altLang="en-US" sz="2800" dirty="0"/>
              <a:t>의 연산 모습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49A3B13-5FE2-4507-AFCA-F4A1F5A8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" y="1305633"/>
            <a:ext cx="85344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063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62700-9664-4E88-83BF-88020226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502049"/>
          </a:xfrm>
        </p:spPr>
        <p:txBody>
          <a:bodyPr/>
          <a:lstStyle/>
          <a:p>
            <a:r>
              <a:rPr lang="en-US" altLang="ko-KR" sz="2600" dirty="0"/>
              <a:t>Huber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EA5178-4EB7-47EA-BB19-DB0842C5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76252"/>
            <a:ext cx="11550904" cy="4303340"/>
          </a:xfrm>
        </p:spPr>
        <p:txBody>
          <a:bodyPr/>
          <a:lstStyle/>
          <a:p>
            <a:r>
              <a:rPr lang="ko-KR" altLang="en-US" sz="2000" dirty="0"/>
              <a:t>제곱 오차 손실보다 데이터의 특이치에 덜 민감하게 반응하는 강력한 </a:t>
            </a:r>
            <a:r>
              <a:rPr lang="en-US" altLang="ko-KR" sz="2000" dirty="0"/>
              <a:t>Regression</a:t>
            </a:r>
            <a:r>
              <a:rPr lang="ko-KR" altLang="en-US" sz="2000" dirty="0"/>
              <a:t>또는 </a:t>
            </a:r>
            <a:r>
              <a:rPr lang="en-US" altLang="ko-KR" sz="2000" dirty="0"/>
              <a:t>Classification</a:t>
            </a:r>
            <a:r>
              <a:rPr lang="ko-KR" altLang="en-US" sz="2000" dirty="0"/>
              <a:t>에 사용되는 손실 함수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b="1" dirty="0" err="1">
                <a:effectLst/>
                <a:hlinkClick r:id="rId2"/>
              </a:rPr>
              <a:t>Qingsong</a:t>
            </a:r>
            <a:r>
              <a:rPr lang="en-US" altLang="ko-KR" sz="2000" b="1" dirty="0">
                <a:effectLst/>
                <a:hlinkClick r:id="rId2"/>
              </a:rPr>
              <a:t> Wen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 err="1">
                <a:effectLst/>
              </a:rPr>
              <a:t>알리바바</a:t>
            </a:r>
            <a:r>
              <a:rPr lang="ko-KR" altLang="en-US" sz="2000" b="1" dirty="0">
                <a:effectLst/>
              </a:rPr>
              <a:t> </a:t>
            </a:r>
            <a:r>
              <a:rPr lang="en-US" altLang="ko-KR" sz="2000" b="1" dirty="0">
                <a:effectLst/>
              </a:rPr>
              <a:t>- </a:t>
            </a:r>
            <a:r>
              <a:rPr lang="ko-KR" altLang="en-US" sz="2000" b="1" dirty="0">
                <a:effectLst/>
              </a:rPr>
              <a:t>알고리즘 엔지니어</a:t>
            </a:r>
            <a:endParaRPr lang="en-US" altLang="ko-KR" sz="2000" b="1" dirty="0">
              <a:effectLst/>
            </a:endParaRPr>
          </a:p>
          <a:p>
            <a:r>
              <a:rPr lang="ko-KR" altLang="en-US" sz="2000" dirty="0"/>
              <a:t>시계열에는 </a:t>
            </a:r>
            <a:r>
              <a:rPr lang="ko-KR" altLang="en-US" sz="2000" dirty="0" err="1"/>
              <a:t>이상값뿐만</a:t>
            </a:r>
            <a:r>
              <a:rPr lang="ko-KR" altLang="en-US" sz="2000" dirty="0"/>
              <a:t> 아니라 실제 시나리오의 급격한 추세 변화도 포함될 수 있습니다</a:t>
            </a:r>
            <a:r>
              <a:rPr lang="en-US" altLang="ko-KR" sz="2000" dirty="0"/>
              <a:t>. </a:t>
            </a:r>
          </a:p>
          <a:p>
            <a:r>
              <a:rPr lang="ko-KR" altLang="en-US" sz="2000" dirty="0"/>
              <a:t>이러한 문제를 해결하기 위해 강력한 통계 및 희소 학습을 기반으로 하는 강력한 추세 필터링 알고리즘을 제안합니다</a:t>
            </a:r>
            <a:r>
              <a:rPr lang="en-US" altLang="ko-KR" sz="2000" dirty="0"/>
              <a:t>. </a:t>
            </a:r>
          </a:p>
          <a:p>
            <a:r>
              <a:rPr lang="ko-KR" altLang="en-US" sz="2000" dirty="0"/>
              <a:t>특히 </a:t>
            </a:r>
            <a:r>
              <a:rPr lang="en-US" altLang="ko-KR" sz="2000" dirty="0"/>
              <a:t>Huber loss</a:t>
            </a:r>
            <a:r>
              <a:rPr lang="ko-KR" altLang="en-US" sz="2000" dirty="0"/>
              <a:t>를 채택하여 </a:t>
            </a:r>
            <a:r>
              <a:rPr lang="ko-KR" altLang="en-US" sz="2000" dirty="0" err="1"/>
              <a:t>이상값을</a:t>
            </a:r>
            <a:r>
              <a:rPr lang="ko-KR" altLang="en-US" sz="2000" dirty="0"/>
              <a:t> 억제하고 추세 구성 요소의 </a:t>
            </a:r>
            <a:r>
              <a:rPr lang="en-US" altLang="ko-KR" sz="2000" dirty="0"/>
              <a:t>1</a:t>
            </a:r>
            <a:r>
              <a:rPr lang="ko-KR" altLang="en-US" sz="2000" dirty="0"/>
              <a:t>차 및 </a:t>
            </a:r>
            <a:r>
              <a:rPr lang="en-US" altLang="ko-KR" sz="2000" dirty="0"/>
              <a:t>2</a:t>
            </a:r>
            <a:r>
              <a:rPr lang="ko-KR" altLang="en-US" sz="2000" dirty="0"/>
              <a:t>차 차이 조합을 정규화로 활용하여 느리고 급격한 추세 변화를 모두 포착합니다</a:t>
            </a:r>
            <a:r>
              <a:rPr lang="en-US" altLang="ko-KR" sz="2000" dirty="0"/>
              <a:t>.</a:t>
            </a:r>
            <a:r>
              <a:rPr lang="en-US" altLang="ko-KR" sz="1000" dirty="0"/>
              <a:t> </a:t>
            </a:r>
          </a:p>
          <a:p>
            <a:endParaRPr lang="en-US" altLang="ko-KR" sz="1000" dirty="0"/>
          </a:p>
          <a:p>
            <a:r>
              <a:rPr lang="ko-KR" altLang="en-US" sz="1500" dirty="0" err="1"/>
              <a:t>인용출처</a:t>
            </a:r>
            <a:r>
              <a:rPr lang="ko-KR" altLang="en-US" sz="1500" dirty="0"/>
              <a:t> </a:t>
            </a:r>
            <a:r>
              <a:rPr lang="en-US" altLang="ko-KR" sz="1500" dirty="0"/>
              <a:t>:</a:t>
            </a:r>
            <a:r>
              <a:rPr lang="en-US" altLang="ko-KR" sz="1500" dirty="0">
                <a:hlinkClick r:id="rId3"/>
              </a:rPr>
              <a:t>https://www.researchgate.net/publication/334844444_RobustTrend_A_Huber_Loss_with_a_Combined_First_and_Second_Order_Difference_Regularization_for_Time_Series_Trend_Filtering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75130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BABF2-D367-4757-A034-592FB0E8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4A75F-E7AC-4B1A-A415-22012B0E0618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E5A8A-38D4-4D1E-8D05-97EA41AEC467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LSTM</a:t>
            </a:r>
            <a:r>
              <a:rPr lang="ko-KR" altLang="en-US" sz="2000" dirty="0">
                <a:latin typeface="+mn-ea"/>
              </a:rPr>
              <a:t>모델 설계 및 학습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45F426-11D6-456F-B124-E02CCF292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5" r="5072"/>
          <a:stretch/>
        </p:blipFill>
        <p:spPr>
          <a:xfrm>
            <a:off x="751839" y="1880324"/>
            <a:ext cx="5425441" cy="3772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DE77C5-93EB-4012-A8A9-2D158D48C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80" y="1047128"/>
            <a:ext cx="5241277" cy="5994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A5680B-5BE6-4A4A-830D-40EAC7DBD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86"/>
          <a:stretch/>
        </p:blipFill>
        <p:spPr>
          <a:xfrm>
            <a:off x="6177280" y="1597607"/>
            <a:ext cx="5241277" cy="40482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36ED60-665C-4B47-BBE6-6FE76805D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280" y="5645815"/>
            <a:ext cx="3267531" cy="43821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4CD2A7-1610-44E9-A1BF-C4EEC834B08C}"/>
              </a:ext>
            </a:extLst>
          </p:cNvPr>
          <p:cNvSpPr/>
          <p:nvPr/>
        </p:nvSpPr>
        <p:spPr>
          <a:xfrm>
            <a:off x="9444811" y="5645815"/>
            <a:ext cx="1973746" cy="4382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93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BABF2-D367-4757-A034-592FB0E8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4A75F-E7AC-4B1A-A415-22012B0E0618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EDBE2-1FCA-48CC-B04B-419D6053E444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예측 및 시각화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8300FE-28E2-408E-B686-0E5E8D72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07" y="871313"/>
            <a:ext cx="6193093" cy="51153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A58E9A-EC1D-42BB-AC48-31F4F2A3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076715"/>
            <a:ext cx="5033707" cy="290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92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9FBBC04A-3FF8-4A36-A927-5C10F8B99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1797364"/>
            <a:ext cx="5924191" cy="70749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4A75F-E7AC-4B1A-A415-22012B0E0618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FF0DD-78FF-4B3D-A279-1E33C717DE98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예측 및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FE720A-42F9-4E32-A6A1-1373B859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62" y="2704615"/>
            <a:ext cx="6268325" cy="3477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418DF8-64EC-4A0B-8891-F9A5CD1A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191" y="2704615"/>
            <a:ext cx="3353268" cy="251495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0AC3BD-DA88-4C55-B167-3841843AA59E}"/>
              </a:ext>
            </a:extLst>
          </p:cNvPr>
          <p:cNvCxnSpPr/>
          <p:nvPr/>
        </p:nvCxnSpPr>
        <p:spPr>
          <a:xfrm>
            <a:off x="1778000" y="6181725"/>
            <a:ext cx="1524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D61-E5E0-4551-8471-78673159285E}"/>
              </a:ext>
            </a:extLst>
          </p:cNvPr>
          <p:cNvCxnSpPr/>
          <p:nvPr/>
        </p:nvCxnSpPr>
        <p:spPr>
          <a:xfrm>
            <a:off x="8260080" y="4688205"/>
            <a:ext cx="1524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120C3F-1C79-4CDD-B367-5BAB3F55BA14}"/>
              </a:ext>
            </a:extLst>
          </p:cNvPr>
          <p:cNvSpPr txBox="1"/>
          <p:nvPr/>
        </p:nvSpPr>
        <p:spPr>
          <a:xfrm>
            <a:off x="7955280" y="551791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</a:rPr>
              <a:t>오차율 </a:t>
            </a:r>
            <a:r>
              <a:rPr lang="en-US" altLang="ko-KR" dirty="0">
                <a:latin typeface="Abadi" panose="020B0604020104020204" pitchFamily="34" charset="0"/>
              </a:rPr>
              <a:t>:  0.00677</a:t>
            </a:r>
            <a:endParaRPr lang="ko-KR" alt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4FBD7C0-7702-40B8-9D6C-D89AAC353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77" y="2337770"/>
            <a:ext cx="5134692" cy="12384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4A75F-E7AC-4B1A-A415-22012B0E0618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DE098-CBB0-4029-BACC-D9B2CADAB7FA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모델 평가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DB9E99-44B1-4BBD-AB06-E16BF520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7" y="4187153"/>
            <a:ext cx="5134692" cy="1162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8E9727-FE29-4DF3-B82C-31E09CB3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299" y="549812"/>
            <a:ext cx="4412949" cy="19603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0CFEF8-43B5-4F05-8156-F88B6B578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299" y="2510146"/>
            <a:ext cx="5134692" cy="37673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5667AF-B1CF-4118-8429-DACEDE9855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3" t="4552" r="840" b="6143"/>
          <a:stretch/>
        </p:blipFill>
        <p:spPr>
          <a:xfrm>
            <a:off x="1251100" y="2045870"/>
            <a:ext cx="4412949" cy="4282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D46B7C-8870-424C-A6F4-B25237A21861}"/>
              </a:ext>
            </a:extLst>
          </p:cNvPr>
          <p:cNvSpPr txBox="1"/>
          <p:nvPr/>
        </p:nvSpPr>
        <p:spPr>
          <a:xfrm>
            <a:off x="2405062" y="1597607"/>
            <a:ext cx="194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하루 전 그래프</a:t>
            </a:r>
          </a:p>
        </p:txBody>
      </p:sp>
    </p:spTree>
    <p:extLst>
      <p:ext uri="{BB962C8B-B14F-4D97-AF65-F5344CB8AC3E}">
        <p14:creationId xmlns:p14="http://schemas.microsoft.com/office/powerpoint/2010/main" val="424817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E97F19F-6CDD-4C01-8D51-AFD968CAE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4939" y="907107"/>
            <a:ext cx="4182521" cy="257333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4A75F-E7AC-4B1A-A415-22012B0E0618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AA1DC-23B3-48C2-A83A-6FF086907286}"/>
              </a:ext>
            </a:extLst>
          </p:cNvPr>
          <p:cNvSpPr txBox="1"/>
          <p:nvPr/>
        </p:nvSpPr>
        <p:spPr>
          <a:xfrm>
            <a:off x="952500" y="1197497"/>
            <a:ext cx="290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gency FB" panose="020B0503020202020204" pitchFamily="34" charset="0"/>
              </a:rPr>
              <a:t>모델 평가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60C0EE-A646-44B1-90A0-AE3A416D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62" y="841794"/>
            <a:ext cx="4599477" cy="5174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F514E1-FBE2-47A6-B8F1-0727C9A080C0}"/>
              </a:ext>
            </a:extLst>
          </p:cNvPr>
          <p:cNvSpPr txBox="1"/>
          <p:nvPr/>
        </p:nvSpPr>
        <p:spPr>
          <a:xfrm>
            <a:off x="7087080" y="3871161"/>
            <a:ext cx="5104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Layer(type) : </a:t>
            </a:r>
            <a:r>
              <a:rPr lang="ko-KR" altLang="en-US" dirty="0"/>
              <a:t>레이어 이름과 타입</a:t>
            </a:r>
            <a:endParaRPr lang="en-US" altLang="ko-KR" sz="300" dirty="0"/>
          </a:p>
          <a:p>
            <a:endParaRPr lang="ko-KR" altLang="en-US" sz="300" dirty="0"/>
          </a:p>
          <a:p>
            <a:r>
              <a:rPr lang="en-US" altLang="ko-KR" dirty="0"/>
              <a:t>Output Shape: </a:t>
            </a:r>
            <a:r>
              <a:rPr lang="ko-KR" altLang="en-US" dirty="0"/>
              <a:t>아웃풋 개수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sz="1500" dirty="0"/>
              <a:t>행이 </a:t>
            </a:r>
            <a:r>
              <a:rPr lang="en-US" altLang="ko-KR" sz="1500" dirty="0"/>
              <a:t>None</a:t>
            </a:r>
            <a:r>
              <a:rPr lang="ko-KR" altLang="en-US" sz="1500" dirty="0"/>
              <a:t>으로 지정된 이유</a:t>
            </a:r>
            <a:r>
              <a:rPr lang="en-US" altLang="ko-KR" sz="1500" dirty="0"/>
              <a:t>: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ko-KR" altLang="en-US" sz="1500" dirty="0"/>
              <a:t>데이터의 </a:t>
            </a:r>
            <a:r>
              <a:rPr lang="ko-KR" altLang="en-US" sz="1500" dirty="0" err="1"/>
              <a:t>갯수는</a:t>
            </a:r>
            <a:r>
              <a:rPr lang="ko-KR" altLang="en-US" sz="1500" dirty="0"/>
              <a:t> 계속 추가가 될 수 있기 때문에 </a:t>
            </a:r>
            <a:endParaRPr lang="en-US" altLang="ko-KR" sz="1500" dirty="0"/>
          </a:p>
          <a:p>
            <a:r>
              <a:rPr lang="ko-KR" altLang="en-US" sz="1500" dirty="0"/>
              <a:t>딥러닝 모델에서는 주로 행을 무시</a:t>
            </a:r>
            <a:endParaRPr lang="en-US" altLang="ko-KR" sz="1500" dirty="0"/>
          </a:p>
          <a:p>
            <a:endParaRPr lang="ko-KR" altLang="en-US" sz="300" dirty="0"/>
          </a:p>
          <a:p>
            <a:r>
              <a:rPr lang="en-US" altLang="ko-KR" dirty="0"/>
              <a:t>Param:: </a:t>
            </a:r>
            <a:r>
              <a:rPr lang="ko-KR" altLang="en-US" dirty="0"/>
              <a:t>입력과 </a:t>
            </a:r>
            <a:r>
              <a:rPr lang="ko-KR" altLang="en-US" dirty="0" err="1"/>
              <a:t>출력노드에</a:t>
            </a:r>
            <a:r>
              <a:rPr lang="ko-KR" altLang="en-US" dirty="0"/>
              <a:t> 연결된 간선의 수</a:t>
            </a:r>
          </a:p>
        </p:txBody>
      </p:sp>
    </p:spTree>
    <p:extLst>
      <p:ext uri="{BB962C8B-B14F-4D97-AF65-F5344CB8AC3E}">
        <p14:creationId xmlns:p14="http://schemas.microsoft.com/office/powerpoint/2010/main" val="105611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45C00-D4DE-49B9-9F3D-131E54AC74A5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0E526-F5B2-4428-A1F0-CAFECC086D28}"/>
              </a:ext>
            </a:extLst>
          </p:cNvPr>
          <p:cNvSpPr txBox="1"/>
          <p:nvPr/>
        </p:nvSpPr>
        <p:spPr>
          <a:xfrm>
            <a:off x="2067765" y="5433949"/>
            <a:ext cx="367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dirty="0"/>
          </a:p>
          <a:p>
            <a:endParaRPr lang="ko-KR" altLang="en-US" sz="3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042F8-D460-45F7-B58E-2F454369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" t="21697"/>
          <a:stretch/>
        </p:blipFill>
        <p:spPr>
          <a:xfrm>
            <a:off x="697752" y="1454101"/>
            <a:ext cx="5801659" cy="37999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620AB-00E6-43F4-A1F5-C73B13F8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76" y="1454101"/>
            <a:ext cx="5134692" cy="37673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A6E02-004E-4A6E-9B58-AB3D0297F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1176337"/>
            <a:ext cx="76581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4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B3ADAD-2066-4728-AD4C-1751D245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143" y="976160"/>
            <a:ext cx="5526527" cy="2237925"/>
          </a:xfrm>
        </p:spPr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내용 개체 틀 5" descr="혼란스러운 고객 서비스 담당 남직원">
            <a:extLst>
              <a:ext uri="{FF2B5EF4-FFF2-40B4-BE49-F238E27FC236}">
                <a16:creationId xmlns:a16="http://schemas.microsoft.com/office/drawing/2014/main" id="{A2A97F2D-C8EB-4D41-8511-5CB9461BC4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4" y="659194"/>
            <a:ext cx="5040866" cy="55394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A643-1FA6-4CD6-A722-66A1A3CDC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135" y="2930436"/>
            <a:ext cx="5526526" cy="2470031"/>
          </a:xfrm>
        </p:spPr>
        <p:txBody>
          <a:bodyPr>
            <a:noAutofit/>
          </a:bodyPr>
          <a:lstStyle/>
          <a:p>
            <a:pPr>
              <a:lnSpc>
                <a:spcPct val="108000"/>
              </a:lnSpc>
            </a:pPr>
            <a:r>
              <a:rPr lang="en-US" altLang="ko-KR" dirty="0">
                <a:latin typeface="Abadi" panose="020B0604020104020204" pitchFamily="34" charset="0"/>
              </a:rPr>
              <a:t>1. </a:t>
            </a:r>
            <a:r>
              <a:rPr lang="ko-KR" altLang="en-US" dirty="0">
                <a:latin typeface="Abadi" panose="020B0604020104020204" pitchFamily="34" charset="0"/>
              </a:rPr>
              <a:t>프로젝트 목표 및 역할 분담과 일정 </a:t>
            </a:r>
            <a:endParaRPr lang="en-US" altLang="ko-KR" dirty="0">
              <a:latin typeface="Abadi" panose="020B0604020104020204" pitchFamily="34" charset="0"/>
            </a:endParaRPr>
          </a:p>
          <a:p>
            <a:pPr>
              <a:lnSpc>
                <a:spcPct val="108000"/>
              </a:lnSpc>
            </a:pPr>
            <a:r>
              <a:rPr lang="en-US" altLang="ko-KR" dirty="0">
                <a:latin typeface="Abadi" panose="020B0604020104020204" pitchFamily="34" charset="0"/>
              </a:rPr>
              <a:t>2. </a:t>
            </a:r>
            <a:r>
              <a:rPr lang="ko-KR" altLang="en-US" dirty="0">
                <a:latin typeface="Abadi" panose="020B0604020104020204" pitchFamily="34" charset="0"/>
              </a:rPr>
              <a:t>사용 기술 </a:t>
            </a:r>
            <a:endParaRPr lang="en-US" altLang="ko-KR" dirty="0">
              <a:latin typeface="Abadi" panose="020B0604020104020204" pitchFamily="34" charset="0"/>
            </a:endParaRPr>
          </a:p>
          <a:p>
            <a:pPr>
              <a:lnSpc>
                <a:spcPct val="108000"/>
              </a:lnSpc>
            </a:pPr>
            <a:r>
              <a:rPr lang="en-US" altLang="ko-KR" dirty="0">
                <a:latin typeface="Abadi" panose="020B0604020104020204" pitchFamily="34" charset="0"/>
              </a:rPr>
              <a:t>3. </a:t>
            </a:r>
            <a:r>
              <a:rPr lang="ko-KR" altLang="en-US" dirty="0">
                <a:latin typeface="Abadi" panose="020B0604020104020204" pitchFamily="34" charset="0"/>
              </a:rPr>
              <a:t>코드</a:t>
            </a:r>
            <a:endParaRPr lang="en-US" altLang="ko-KR" dirty="0">
              <a:latin typeface="Abadi" panose="020B0604020104020204" pitchFamily="34" charset="0"/>
            </a:endParaRPr>
          </a:p>
          <a:p>
            <a:pPr>
              <a:lnSpc>
                <a:spcPct val="108000"/>
              </a:lnSpc>
            </a:pPr>
            <a:r>
              <a:rPr lang="en-US" altLang="ko-KR" dirty="0">
                <a:latin typeface="Abadi" panose="020B0604020104020204" pitchFamily="34" charset="0"/>
              </a:rPr>
              <a:t>4. </a:t>
            </a:r>
            <a:r>
              <a:rPr lang="ko-KR" altLang="en-US" dirty="0">
                <a:latin typeface="Abadi" panose="020B0604020104020204" pitchFamily="34" charset="0"/>
              </a:rPr>
              <a:t>결과</a:t>
            </a:r>
            <a:endParaRPr lang="en-US" altLang="ko-KR" dirty="0">
              <a:latin typeface="Abadi" panose="020B0604020104020204" pitchFamily="34" charset="0"/>
            </a:endParaRPr>
          </a:p>
          <a:p>
            <a:pPr>
              <a:lnSpc>
                <a:spcPct val="108000"/>
              </a:lnSpc>
            </a:pPr>
            <a:r>
              <a:rPr lang="en-US" altLang="ko-KR" dirty="0">
                <a:latin typeface="Abadi" panose="020B0604020104020204" pitchFamily="34" charset="0"/>
              </a:rPr>
              <a:t>5. </a:t>
            </a:r>
            <a:r>
              <a:rPr lang="ko-KR" altLang="en-US" dirty="0">
                <a:latin typeface="Abadi" panose="020B0604020104020204" pitchFamily="34" charset="0"/>
              </a:rPr>
              <a:t>보완한 점 </a:t>
            </a:r>
            <a:endParaRPr lang="en-US" altLang="ko-KR" dirty="0">
              <a:latin typeface="Abadi" panose="020B0604020104020204" pitchFamily="34" charset="0"/>
            </a:endParaRPr>
          </a:p>
          <a:p>
            <a:pPr>
              <a:lnSpc>
                <a:spcPct val="108000"/>
              </a:lnSpc>
            </a:pPr>
            <a:r>
              <a:rPr lang="en-US" altLang="ko-KR" dirty="0">
                <a:latin typeface="Abadi" panose="020B0604020104020204" pitchFamily="34" charset="0"/>
              </a:rPr>
              <a:t>6. </a:t>
            </a:r>
            <a:r>
              <a:rPr lang="ko-KR" altLang="en-US" dirty="0">
                <a:latin typeface="Abadi" panose="020B0604020104020204" pitchFamily="34" charset="0"/>
              </a:rPr>
              <a:t>소감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357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45C00-D4DE-49B9-9F3D-131E54AC74A5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보완할 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1AFE94-2D74-486E-9E08-157DD2E4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09" y="1309312"/>
            <a:ext cx="6214110" cy="4570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40E526-F5B2-4428-A1F0-CAFECC086D28}"/>
              </a:ext>
            </a:extLst>
          </p:cNvPr>
          <p:cNvSpPr txBox="1"/>
          <p:nvPr/>
        </p:nvSpPr>
        <p:spPr>
          <a:xfrm>
            <a:off x="8046720" y="2133600"/>
            <a:ext cx="367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Boxplot </a:t>
            </a:r>
            <a:r>
              <a:rPr lang="ko-KR" altLang="en-US" sz="3000" dirty="0"/>
              <a:t>확인 결과</a:t>
            </a:r>
            <a:endParaRPr lang="en-US" altLang="ko-KR" sz="3000" dirty="0"/>
          </a:p>
          <a:p>
            <a:endParaRPr lang="ko-KR" alt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FBE9D-86C4-4CFA-87BD-E2C05018D126}"/>
              </a:ext>
            </a:extLst>
          </p:cNvPr>
          <p:cNvSpPr txBox="1"/>
          <p:nvPr/>
        </p:nvSpPr>
        <p:spPr>
          <a:xfrm>
            <a:off x="8168640" y="3379007"/>
            <a:ext cx="3434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연속형 데이터로 확인 </a:t>
            </a:r>
          </a:p>
        </p:txBody>
      </p:sp>
    </p:spTree>
    <p:extLst>
      <p:ext uri="{BB962C8B-B14F-4D97-AF65-F5344CB8AC3E}">
        <p14:creationId xmlns:p14="http://schemas.microsoft.com/office/powerpoint/2010/main" val="474613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45C00-D4DE-49B9-9F3D-131E54AC74A5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소감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73628-7850-4172-96F8-7A7CE11A92E6}"/>
              </a:ext>
            </a:extLst>
          </p:cNvPr>
          <p:cNvSpPr txBox="1"/>
          <p:nvPr/>
        </p:nvSpPr>
        <p:spPr>
          <a:xfrm>
            <a:off x="361029" y="5355402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badi" panose="020B0604020104020204" pitchFamily="34" charset="0"/>
              </a:rPr>
              <a:t>정한슬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E0E24-9C53-4877-A271-E17784D706EC}"/>
              </a:ext>
            </a:extLst>
          </p:cNvPr>
          <p:cNvSpPr txBox="1"/>
          <p:nvPr/>
        </p:nvSpPr>
        <p:spPr>
          <a:xfrm>
            <a:off x="361025" y="1514747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badi" panose="020B0604020104020204" pitchFamily="34" charset="0"/>
              </a:rPr>
              <a:t>김호준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BF3F5-7A05-4E5E-A39C-D3A6100F734C}"/>
              </a:ext>
            </a:extLst>
          </p:cNvPr>
          <p:cNvSpPr txBox="1"/>
          <p:nvPr/>
        </p:nvSpPr>
        <p:spPr>
          <a:xfrm>
            <a:off x="361029" y="4391762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Abadi" panose="020B0604020104020204" pitchFamily="34" charset="0"/>
              </a:rPr>
              <a:t>정새하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BC56E-73CE-42EE-BB0D-7285C4566AB3}"/>
              </a:ext>
            </a:extLst>
          </p:cNvPr>
          <p:cNvSpPr txBox="1"/>
          <p:nvPr/>
        </p:nvSpPr>
        <p:spPr>
          <a:xfrm>
            <a:off x="361025" y="2482925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Abadi" panose="020B0604020104020204" pitchFamily="34" charset="0"/>
              </a:rPr>
              <a:t>김찬희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D50557-FD9B-4C2E-A9A2-5F0343147AC2}"/>
              </a:ext>
            </a:extLst>
          </p:cNvPr>
          <p:cNvSpPr txBox="1"/>
          <p:nvPr/>
        </p:nvSpPr>
        <p:spPr>
          <a:xfrm>
            <a:off x="361025" y="3375812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badi" panose="020B0604020104020204" pitchFamily="34" charset="0"/>
              </a:rPr>
              <a:t>박유정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80962-1F31-4EB0-B8DD-4B575E40CD79}"/>
              </a:ext>
            </a:extLst>
          </p:cNvPr>
          <p:cNvSpPr txBox="1"/>
          <p:nvPr/>
        </p:nvSpPr>
        <p:spPr>
          <a:xfrm>
            <a:off x="1576019" y="1305827"/>
            <a:ext cx="1034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처음으로 팀원과 협업을 통해 데이터를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하고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딥러닝 모델을 만들어 시각화 까지 해보니 매우 뿌듯했습니다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또한 모델의 예측결과까지 좋게 나와 만족스럽고 </a:t>
            </a:r>
            <a:r>
              <a:rPr lang="en-US" altLang="ko-KR" sz="1600" dirty="0"/>
              <a:t>1</a:t>
            </a:r>
            <a:r>
              <a:rPr lang="ko-KR" altLang="en-US" sz="1600" dirty="0"/>
              <a:t>차원 </a:t>
            </a:r>
            <a:r>
              <a:rPr lang="en-US" altLang="ko-KR" sz="1600" dirty="0" err="1"/>
              <a:t>lstm</a:t>
            </a:r>
            <a:r>
              <a:rPr lang="ko-KR" altLang="en-US" sz="1600" dirty="0"/>
              <a:t>에 대한 이해가 조금 생긴 것 같습니다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A029B-1F5D-4863-BA17-F77BBC2671EB}"/>
              </a:ext>
            </a:extLst>
          </p:cNvPr>
          <p:cNvSpPr txBox="1"/>
          <p:nvPr/>
        </p:nvSpPr>
        <p:spPr>
          <a:xfrm>
            <a:off x="1576019" y="3333352"/>
            <a:ext cx="10469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혼자하면</a:t>
            </a:r>
            <a:r>
              <a:rPr lang="ko-KR" altLang="en-US" sz="1600" dirty="0"/>
              <a:t> 오래 걸리는 부분을 </a:t>
            </a:r>
            <a:r>
              <a:rPr lang="ko-KR" altLang="en-US" sz="1600" dirty="0" err="1"/>
              <a:t>팀원들과의</a:t>
            </a:r>
            <a:r>
              <a:rPr lang="ko-KR" altLang="en-US" sz="1600" dirty="0"/>
              <a:t> 협업으로 빠른 시일내에 결과를 도출 할 수 있었습니다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 err="1"/>
              <a:t>변수들간의</a:t>
            </a:r>
            <a:r>
              <a:rPr lang="ko-KR" altLang="en-US" sz="1600" dirty="0"/>
              <a:t> 관계파악</a:t>
            </a:r>
            <a:r>
              <a:rPr lang="en-US" altLang="ko-KR" sz="1600" dirty="0"/>
              <a:t>, </a:t>
            </a:r>
            <a:r>
              <a:rPr lang="ko-KR" altLang="en-US" sz="1600" dirty="0"/>
              <a:t>생소한 주식용어들을 접하며 도메인 지식이 우선시 돼야 한다는 걸</a:t>
            </a:r>
            <a:r>
              <a:rPr lang="en-US" altLang="ko-KR" sz="1600" dirty="0"/>
              <a:t> </a:t>
            </a:r>
            <a:r>
              <a:rPr lang="ko-KR" altLang="en-US" sz="1600" dirty="0"/>
              <a:t>다시 한번 </a:t>
            </a:r>
            <a:r>
              <a:rPr lang="ko-KR" altLang="en-US" sz="1600" dirty="0" err="1"/>
              <a:t>깨달았습니다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A96E2-5842-40D2-BAFA-AB22C8861EF1}"/>
              </a:ext>
            </a:extLst>
          </p:cNvPr>
          <p:cNvSpPr txBox="1"/>
          <p:nvPr/>
        </p:nvSpPr>
        <p:spPr>
          <a:xfrm>
            <a:off x="1576019" y="2439260"/>
            <a:ext cx="10165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'</a:t>
            </a:r>
            <a:r>
              <a:rPr lang="ko-KR" altLang="en-US" sz="1600" dirty="0"/>
              <a:t>이게 될까</a:t>
            </a:r>
            <a:r>
              <a:rPr lang="en-US" altLang="ko-KR" sz="1600" dirty="0"/>
              <a:t>' </a:t>
            </a:r>
            <a:r>
              <a:rPr lang="ko-KR" altLang="en-US" sz="1600" dirty="0"/>
              <a:t>싶었던 것들이 저와 팀원들의 손을 거쳐 학습되고 예측되는 것을 보면서 </a:t>
            </a:r>
            <a:endParaRPr lang="en-US" altLang="ko-KR" sz="1600" dirty="0"/>
          </a:p>
          <a:p>
            <a:r>
              <a:rPr lang="ko-KR" altLang="en-US" sz="1600" dirty="0" err="1"/>
              <a:t>딥러닝에</a:t>
            </a:r>
            <a:r>
              <a:rPr lang="ko-KR" altLang="en-US" sz="1600" dirty="0"/>
              <a:t> 대한 흥미와 관심이 많이 생겼습니다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앞으로 다양한 주제로 실력을 향상시키고 싶습니다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6C2E3-F5D2-4CB1-A818-C97CDD58BFA1}"/>
              </a:ext>
            </a:extLst>
          </p:cNvPr>
          <p:cNvSpPr txBox="1"/>
          <p:nvPr/>
        </p:nvSpPr>
        <p:spPr>
          <a:xfrm>
            <a:off x="1576019" y="4273417"/>
            <a:ext cx="10165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얕게 알고 있던 부분을 좀 더 정확하게 공부할 수 있는 계기가 되었습니다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팀원들이 </a:t>
            </a:r>
            <a:r>
              <a:rPr lang="ko-KR" altLang="en-US" sz="1600" dirty="0" err="1"/>
              <a:t>해나가는</a:t>
            </a:r>
            <a:r>
              <a:rPr lang="ko-KR" altLang="en-US" sz="1600" dirty="0"/>
              <a:t> 모습과 작업을 보면서 제가 알지 못했던 부분을 알고 배울 수 있어서 좋았습니다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앞으로 좀 더 실력을 키우고 싶습니다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8F1FD-8AF0-4EB2-AF80-7BC952D2D016}"/>
              </a:ext>
            </a:extLst>
          </p:cNvPr>
          <p:cNvSpPr txBox="1"/>
          <p:nvPr/>
        </p:nvSpPr>
        <p:spPr>
          <a:xfrm>
            <a:off x="1576019" y="5382896"/>
            <a:ext cx="10165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이론 </a:t>
            </a:r>
            <a:r>
              <a:rPr lang="ko-KR" altLang="en-US" sz="1600" dirty="0" err="1"/>
              <a:t>수업때</a:t>
            </a:r>
            <a:r>
              <a:rPr lang="ko-KR" altLang="en-US" sz="1600" dirty="0"/>
              <a:t> 미처 소화시키지 못한 부분들을 프로젝트를 통해서 공부할 수 있어서 좋았습니다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팀원들과 모르는 부분은 서로 보완해주고 회의를 통해 의견을 맞춰가는게 뜻깊었습니다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494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56715-EE69-49A9-BB11-11893329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65" y="257721"/>
            <a:ext cx="10634472" cy="1451397"/>
          </a:xfrm>
        </p:spPr>
        <p:txBody>
          <a:bodyPr/>
          <a:lstStyle/>
          <a:p>
            <a:r>
              <a:rPr lang="ko-KR" altLang="en-US" sz="4800" dirty="0">
                <a:solidFill>
                  <a:schemeClr val="bg1"/>
                </a:solidFill>
              </a:rPr>
              <a:t>참고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CE8C8-9B3B-414E-9F09-7FFEF874B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51" y="1315108"/>
            <a:ext cx="10506991" cy="4966447"/>
          </a:xfrm>
        </p:spPr>
        <p:txBody>
          <a:bodyPr/>
          <a:lstStyle/>
          <a:p>
            <a:endParaRPr lang="en-US" altLang="ko-KR" sz="2000" dirty="0"/>
          </a:p>
          <a:p>
            <a:r>
              <a:rPr lang="en-US" altLang="ko-KR" sz="2000" b="0" i="0" dirty="0">
                <a:effectLst/>
                <a:latin typeface="Roboto" panose="02000000000000000000" pitchFamily="2" charset="0"/>
                <a:hlinkClick r:id="rId2"/>
              </a:rPr>
              <a:t>https://superhky.tistory.com/154</a:t>
            </a:r>
            <a:endParaRPr lang="en-US" altLang="ko-KR" sz="2000" dirty="0"/>
          </a:p>
          <a:p>
            <a:r>
              <a:rPr lang="en-US" altLang="ko-KR" sz="2000" b="0" i="0" dirty="0">
                <a:effectLst/>
                <a:latin typeface="Roboto" panose="02000000000000000000" pitchFamily="2" charset="0"/>
                <a:hlinkClick r:id="rId3"/>
              </a:rPr>
              <a:t>https://mskim8717.tistory.com/104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r>
              <a:rPr lang="en-US" altLang="ko-KR" sz="2000" b="0" i="0" dirty="0">
                <a:effectLst/>
                <a:latin typeface="Roboto" panose="02000000000000000000" pitchFamily="2" charset="0"/>
                <a:hlinkClick r:id="rId4"/>
              </a:rPr>
              <a:t>https://mooyoungblog.tistory.com/114</a:t>
            </a:r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r>
              <a:rPr lang="en-US" altLang="ko-KR" sz="1600" b="0" i="0" u="sng" dirty="0">
                <a:solidFill>
                  <a:srgbClr val="04BEB8"/>
                </a:solidFill>
                <a:effectLst/>
                <a:latin typeface="AppleSDGothicNeo"/>
                <a:hlinkClick r:id="rId5"/>
              </a:rPr>
              <a:t>https://www.tensorflow.org</a:t>
            </a:r>
            <a:r>
              <a:rPr lang="en-US" altLang="ko-KR" sz="1600" b="0" i="0" u="sng" dirty="0">
                <a:solidFill>
                  <a:srgbClr val="04BEB8"/>
                </a:solidFill>
                <a:effectLst/>
                <a:latin typeface="AppleSDGothicNeo"/>
              </a:rPr>
              <a:t> </a:t>
            </a:r>
          </a:p>
          <a:p>
            <a:r>
              <a:rPr lang="en-US" altLang="ko-KR" sz="1600" dirty="0">
                <a:latin typeface="Roboto" panose="02000000000000000000" pitchFamily="2" charset="0"/>
                <a:hlinkClick r:id="rId6"/>
              </a:rPr>
              <a:t>https://scikit-learn.org/stable/</a:t>
            </a:r>
            <a:r>
              <a:rPr lang="en-US" altLang="ko-KR" sz="1600" dirty="0">
                <a:latin typeface="Roboto" panose="02000000000000000000" pitchFamily="2" charset="0"/>
              </a:rPr>
              <a:t> </a:t>
            </a:r>
          </a:p>
          <a:p>
            <a:r>
              <a:rPr lang="en-US" altLang="ko-KR" sz="1600" dirty="0">
                <a:latin typeface="Roboto" panose="02000000000000000000" pitchFamily="2" charset="0"/>
                <a:hlinkClick r:id="rId7"/>
              </a:rPr>
              <a:t>https://pandas.pydata.org/</a:t>
            </a:r>
            <a:r>
              <a:rPr lang="en-US" altLang="ko-KR" sz="1600" dirty="0">
                <a:latin typeface="Roboto" panose="02000000000000000000" pitchFamily="2" charset="0"/>
              </a:rPr>
              <a:t> </a:t>
            </a:r>
          </a:p>
          <a:p>
            <a:r>
              <a:rPr lang="en-US" altLang="ko-KR" sz="1600" dirty="0">
                <a:latin typeface="Roboto" panose="02000000000000000000" pitchFamily="2" charset="0"/>
                <a:hlinkClick r:id="rId8"/>
              </a:rPr>
              <a:t>https://numpy.org/</a:t>
            </a:r>
            <a:r>
              <a:rPr lang="en-US" altLang="ko-KR" sz="1600" dirty="0">
                <a:latin typeface="Roboto" panose="02000000000000000000" pitchFamily="2" charset="0"/>
              </a:rPr>
              <a:t> </a:t>
            </a:r>
          </a:p>
          <a:p>
            <a:r>
              <a:rPr lang="en-US" altLang="ko-KR" sz="1600" dirty="0">
                <a:latin typeface="Roboto" panose="02000000000000000000" pitchFamily="2" charset="0"/>
                <a:hlinkClick r:id="rId9"/>
              </a:rPr>
              <a:t>https://matplotlib.org/</a:t>
            </a:r>
            <a:r>
              <a:rPr lang="en-US" altLang="ko-KR" sz="1600" dirty="0">
                <a:latin typeface="Roboto" panose="02000000000000000000" pitchFamily="2" charset="0"/>
              </a:rPr>
              <a:t> </a:t>
            </a:r>
          </a:p>
          <a:p>
            <a:r>
              <a:rPr lang="en-US" altLang="ko-KR" sz="1600" dirty="0">
                <a:latin typeface="Roboto" panose="02000000000000000000" pitchFamily="2" charset="0"/>
                <a:hlinkClick r:id="rId10"/>
              </a:rPr>
              <a:t>https://docs.upbit.com/reference</a:t>
            </a:r>
            <a:r>
              <a:rPr lang="en-US" altLang="ko-KR" sz="1600" dirty="0">
                <a:latin typeface="Roboto" panose="02000000000000000000" pitchFamily="2" charset="0"/>
              </a:rPr>
              <a:t> ,</a:t>
            </a:r>
            <a:r>
              <a:rPr lang="en-US" altLang="ko-KR" sz="1600" dirty="0">
                <a:latin typeface="Roboto" panose="02000000000000000000" pitchFamily="2" charset="0"/>
                <a:hlinkClick r:id="rId11"/>
              </a:rPr>
              <a:t>https://www.python.org/</a:t>
            </a:r>
            <a:r>
              <a:rPr lang="en-US" altLang="ko-KR" sz="1600" dirty="0">
                <a:latin typeface="Roboto" panose="02000000000000000000" pitchFamily="2" charset="0"/>
              </a:rPr>
              <a:t> </a:t>
            </a:r>
          </a:p>
          <a:p>
            <a:endParaRPr lang="en-US" altLang="ko-KR" sz="1600" dirty="0">
              <a:latin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90E2D-F897-46F8-A6BA-AA33B1F56DA1}"/>
              </a:ext>
            </a:extLst>
          </p:cNvPr>
          <p:cNvSpPr txBox="1"/>
          <p:nvPr/>
        </p:nvSpPr>
        <p:spPr>
          <a:xfrm>
            <a:off x="842504" y="1522894"/>
            <a:ext cx="23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분석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2ADB9-6FB3-4338-A9E3-4F94D7359819}"/>
              </a:ext>
            </a:extLst>
          </p:cNvPr>
          <p:cNvSpPr txBox="1"/>
          <p:nvPr/>
        </p:nvSpPr>
        <p:spPr>
          <a:xfrm>
            <a:off x="842504" y="3306514"/>
            <a:ext cx="23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59768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56715-EE69-49A9-BB11-11893329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87834"/>
            <a:ext cx="10634472" cy="2157984"/>
          </a:xfrm>
        </p:spPr>
        <p:txBody>
          <a:bodyPr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</a:rPr>
              <a:t>.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CE8C8-9B3B-414E-9F09-7FFEF874B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04" y="1782870"/>
            <a:ext cx="10506991" cy="4430096"/>
          </a:xfrm>
        </p:spPr>
        <p:txBody>
          <a:bodyPr/>
          <a:lstStyle/>
          <a:p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endParaRPr lang="en-US" altLang="ko-KR" sz="2000" dirty="0">
              <a:latin typeface="Roboto" panose="02000000000000000000" pitchFamily="2" charset="0"/>
            </a:endParaRPr>
          </a:p>
          <a:p>
            <a:endParaRPr lang="en-US" altLang="ko-KR" sz="2000" b="0" i="0" dirty="0">
              <a:effectLst/>
              <a:latin typeface="Roboto" panose="02000000000000000000" pitchFamily="2" charset="0"/>
            </a:endParaRPr>
          </a:p>
          <a:p>
            <a:pPr algn="ctr"/>
            <a:r>
              <a:rPr lang="en-US" altLang="ko-KR" sz="55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Q &amp; A </a:t>
            </a:r>
          </a:p>
          <a:p>
            <a:pPr algn="ctr"/>
            <a:endParaRPr lang="en-US" altLang="ko-KR" sz="3600" b="0" i="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그래픽 4" descr="질문 단색으로 채워진">
            <a:extLst>
              <a:ext uri="{FF2B5EF4-FFF2-40B4-BE49-F238E27FC236}">
                <a16:creationId xmlns:a16="http://schemas.microsoft.com/office/drawing/2014/main" id="{C3EFBD96-F253-49E7-B5C7-5D4F809FA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9961" y="1560809"/>
            <a:ext cx="2802932" cy="2802932"/>
          </a:xfrm>
          <a:prstGeom prst="rect">
            <a:avLst/>
          </a:prstGeom>
        </p:spPr>
      </p:pic>
      <p:pic>
        <p:nvPicPr>
          <p:cNvPr id="7" name="그래픽 6" descr="고객 리뷰 단색으로 채워진">
            <a:extLst>
              <a:ext uri="{FF2B5EF4-FFF2-40B4-BE49-F238E27FC236}">
                <a16:creationId xmlns:a16="http://schemas.microsoft.com/office/drawing/2014/main" id="{DB0A630C-1C6E-4F74-9338-B7782AE52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6825" y="3254883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73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8000">
              <a:srgbClr val="F8E2BE"/>
            </a:gs>
            <a:gs pos="59000">
              <a:schemeClr val="bg2"/>
            </a:gs>
            <a:gs pos="0">
              <a:schemeClr val="bg1">
                <a:lumMod val="75000"/>
              </a:schemeClr>
            </a:gs>
            <a:gs pos="100000">
              <a:srgbClr val="EF950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B3ADAD-2066-4728-AD4C-1751D245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3" y="1729196"/>
            <a:ext cx="5189964" cy="22379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4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비트코인</a:t>
            </a:r>
            <a:r>
              <a:rPr lang="ko-KR" altLang="en-US" sz="4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실시간으로</a:t>
            </a:r>
            <a:br>
              <a:rPr lang="en-US" altLang="ko-KR" sz="4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4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4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시세 분석하기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C42036E-B4D9-4A10-96FC-DEF24BDF55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0340" y="1496551"/>
            <a:ext cx="5349331" cy="386489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24CE32-DCDC-4948-A3BB-926767A347B6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프로젝트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F3621-E604-4B08-B194-4109CDBE2651}"/>
              </a:ext>
            </a:extLst>
          </p:cNvPr>
          <p:cNvSpPr txBox="1"/>
          <p:nvPr/>
        </p:nvSpPr>
        <p:spPr>
          <a:xfrm>
            <a:off x="482600" y="4318778"/>
            <a:ext cx="5701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30</a:t>
            </a:r>
            <a:r>
              <a:rPr lang="ko-KR" altLang="en-US" sz="2800" dirty="0"/>
              <a:t>일 동안의 데이터를 학습시켜 </a:t>
            </a:r>
            <a:endParaRPr lang="en-US" altLang="ko-KR" sz="2800" dirty="0"/>
          </a:p>
          <a:p>
            <a:r>
              <a:rPr lang="en-US" altLang="ko-KR" sz="2800" dirty="0"/>
              <a:t>             </a:t>
            </a:r>
            <a:r>
              <a:rPr lang="ko-KR" altLang="en-US" sz="2800" dirty="0"/>
              <a:t>실시간 데이터를 예측하기</a:t>
            </a:r>
          </a:p>
        </p:txBody>
      </p:sp>
    </p:spTree>
    <p:extLst>
      <p:ext uri="{BB962C8B-B14F-4D97-AF65-F5344CB8AC3E}">
        <p14:creationId xmlns:p14="http://schemas.microsoft.com/office/powerpoint/2010/main" val="247499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연결됨 단색으로 채워진">
            <a:extLst>
              <a:ext uri="{FF2B5EF4-FFF2-40B4-BE49-F238E27FC236}">
                <a16:creationId xmlns:a16="http://schemas.microsoft.com/office/drawing/2014/main" id="{49F31CC5-D1EA-4857-B52D-05FE4CF7A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972" y="1382457"/>
            <a:ext cx="763397" cy="76339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4FBF49-F9FA-4689-9CA5-191ACAA68417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역할 분담</a:t>
            </a:r>
          </a:p>
        </p:txBody>
      </p:sp>
      <p:pic>
        <p:nvPicPr>
          <p:cNvPr id="7" name="내용 개체 틀 5" descr="연결됨 단색으로 채워진">
            <a:extLst>
              <a:ext uri="{FF2B5EF4-FFF2-40B4-BE49-F238E27FC236}">
                <a16:creationId xmlns:a16="http://schemas.microsoft.com/office/drawing/2014/main" id="{08FF3267-4636-48FD-A78B-952048D0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50" y="2189363"/>
            <a:ext cx="763397" cy="763397"/>
          </a:xfrm>
          <a:prstGeom prst="rect">
            <a:avLst/>
          </a:prstGeom>
        </p:spPr>
      </p:pic>
      <p:pic>
        <p:nvPicPr>
          <p:cNvPr id="8" name="내용 개체 틀 5" descr="연결됨 단색으로 채워진">
            <a:extLst>
              <a:ext uri="{FF2B5EF4-FFF2-40B4-BE49-F238E27FC236}">
                <a16:creationId xmlns:a16="http://schemas.microsoft.com/office/drawing/2014/main" id="{80495896-62B4-4730-BEF1-7C5AE981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301" y="3067764"/>
            <a:ext cx="763397" cy="763397"/>
          </a:xfrm>
          <a:prstGeom prst="rect">
            <a:avLst/>
          </a:prstGeom>
        </p:spPr>
      </p:pic>
      <p:pic>
        <p:nvPicPr>
          <p:cNvPr id="9" name="내용 개체 틀 5" descr="연결됨 단색으로 채워진">
            <a:extLst>
              <a:ext uri="{FF2B5EF4-FFF2-40B4-BE49-F238E27FC236}">
                <a16:creationId xmlns:a16="http://schemas.microsoft.com/office/drawing/2014/main" id="{66F1BC88-A3E3-41E2-9718-C25C6517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302" y="3931372"/>
            <a:ext cx="763397" cy="763397"/>
          </a:xfrm>
          <a:prstGeom prst="rect">
            <a:avLst/>
          </a:prstGeom>
        </p:spPr>
      </p:pic>
      <p:pic>
        <p:nvPicPr>
          <p:cNvPr id="10" name="내용 개체 틀 5" descr="연결됨 단색으로 채워진">
            <a:extLst>
              <a:ext uri="{FF2B5EF4-FFF2-40B4-BE49-F238E27FC236}">
                <a16:creationId xmlns:a16="http://schemas.microsoft.com/office/drawing/2014/main" id="{99274C27-8951-4F6E-8242-236074BD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728" y="4780458"/>
            <a:ext cx="763397" cy="763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30ADD7-14CE-45D3-946B-068A32F12EB5}"/>
              </a:ext>
            </a:extLst>
          </p:cNvPr>
          <p:cNvSpPr txBox="1"/>
          <p:nvPr/>
        </p:nvSpPr>
        <p:spPr>
          <a:xfrm>
            <a:off x="1396575" y="1548854"/>
            <a:ext cx="242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2ED22-5289-45FE-BCEC-57EED97E3159}"/>
              </a:ext>
            </a:extLst>
          </p:cNvPr>
          <p:cNvSpPr txBox="1"/>
          <p:nvPr/>
        </p:nvSpPr>
        <p:spPr>
          <a:xfrm>
            <a:off x="1387619" y="2429540"/>
            <a:ext cx="7070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</a:t>
            </a:r>
            <a:r>
              <a:rPr lang="ko-KR" alt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전처리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및 학습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 데이터 분리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FE9F5-024D-478E-B76C-3A970C3A279E}"/>
              </a:ext>
            </a:extLst>
          </p:cNvPr>
          <p:cNvSpPr txBox="1"/>
          <p:nvPr/>
        </p:nvSpPr>
        <p:spPr>
          <a:xfrm>
            <a:off x="1396575" y="3187852"/>
            <a:ext cx="4089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LSTM 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 설계 및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34239-B3DF-419F-B133-51B2CB9B7DD3}"/>
              </a:ext>
            </a:extLst>
          </p:cNvPr>
          <p:cNvSpPr txBox="1"/>
          <p:nvPr/>
        </p:nvSpPr>
        <p:spPr>
          <a:xfrm>
            <a:off x="1396575" y="4051460"/>
            <a:ext cx="319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 및 시각화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9A1A5D-D832-4720-93BC-A98D5F3E08DC}"/>
              </a:ext>
            </a:extLst>
          </p:cNvPr>
          <p:cNvSpPr txBox="1"/>
          <p:nvPr/>
        </p:nvSpPr>
        <p:spPr>
          <a:xfrm>
            <a:off x="1396575" y="4915068"/>
            <a:ext cx="390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 평가 및 결과 정리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BC04BF-BA42-4E58-90BA-456F29E2CB12}"/>
              </a:ext>
            </a:extLst>
          </p:cNvPr>
          <p:cNvSpPr txBox="1"/>
          <p:nvPr/>
        </p:nvSpPr>
        <p:spPr>
          <a:xfrm>
            <a:off x="5935449" y="1576247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badi" panose="020B0604020104020204" pitchFamily="34" charset="0"/>
              </a:rPr>
              <a:t>정한슬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30D0-8BFB-40F8-81CE-435FDC819C38}"/>
              </a:ext>
            </a:extLst>
          </p:cNvPr>
          <p:cNvSpPr txBox="1"/>
          <p:nvPr/>
        </p:nvSpPr>
        <p:spPr>
          <a:xfrm>
            <a:off x="8616525" y="2460317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badi" panose="020B0604020104020204" pitchFamily="34" charset="0"/>
              </a:rPr>
              <a:t>김호준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31A43-6EF1-4840-A358-0292230812A2}"/>
              </a:ext>
            </a:extLst>
          </p:cNvPr>
          <p:cNvSpPr txBox="1"/>
          <p:nvPr/>
        </p:nvSpPr>
        <p:spPr>
          <a:xfrm>
            <a:off x="5940000" y="3198167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Abadi" panose="020B0604020104020204" pitchFamily="34" charset="0"/>
              </a:rPr>
              <a:t>정새하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D9942-45AF-49C6-B91D-636D1AF9C981}"/>
              </a:ext>
            </a:extLst>
          </p:cNvPr>
          <p:cNvSpPr txBox="1"/>
          <p:nvPr/>
        </p:nvSpPr>
        <p:spPr>
          <a:xfrm>
            <a:off x="5940000" y="4051460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Abadi" panose="020B0604020104020204" pitchFamily="34" charset="0"/>
              </a:rPr>
              <a:t>김찬희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16CA3F-AC17-4F7C-B06F-B37AEB52C3FC}"/>
              </a:ext>
            </a:extLst>
          </p:cNvPr>
          <p:cNvSpPr txBox="1"/>
          <p:nvPr/>
        </p:nvSpPr>
        <p:spPr>
          <a:xfrm>
            <a:off x="5939999" y="4976623"/>
            <a:ext cx="24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Abadi" panose="020B0604020104020204" pitchFamily="34" charset="0"/>
              </a:rPr>
              <a:t>박유정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9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3AB699-4475-4BCD-90CB-3211124CFD4D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일정</a:t>
            </a: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572DD1A5-03DE-4A30-A09F-39DA943A0657}"/>
              </a:ext>
            </a:extLst>
          </p:cNvPr>
          <p:cNvSpPr/>
          <p:nvPr/>
        </p:nvSpPr>
        <p:spPr>
          <a:xfrm>
            <a:off x="1175776" y="1999113"/>
            <a:ext cx="1607484" cy="174363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E18B335B-9050-4A71-ADEC-48C6C48E8BD3}"/>
              </a:ext>
            </a:extLst>
          </p:cNvPr>
          <p:cNvSpPr/>
          <p:nvPr/>
        </p:nvSpPr>
        <p:spPr>
          <a:xfrm>
            <a:off x="3901047" y="1999113"/>
            <a:ext cx="1607484" cy="174363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A6513856-7893-496B-8438-E059C3B1DC4C}"/>
              </a:ext>
            </a:extLst>
          </p:cNvPr>
          <p:cNvSpPr/>
          <p:nvPr/>
        </p:nvSpPr>
        <p:spPr>
          <a:xfrm>
            <a:off x="6512158" y="1999113"/>
            <a:ext cx="1607484" cy="174363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C9C65445-99DE-417F-8ADE-8D32E07EB7DE}"/>
              </a:ext>
            </a:extLst>
          </p:cNvPr>
          <p:cNvSpPr/>
          <p:nvPr/>
        </p:nvSpPr>
        <p:spPr>
          <a:xfrm>
            <a:off x="9123269" y="1999113"/>
            <a:ext cx="1607484" cy="174363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6B64E-2728-4737-BE44-846D6044588B}"/>
              </a:ext>
            </a:extLst>
          </p:cNvPr>
          <p:cNvSpPr txBox="1"/>
          <p:nvPr/>
        </p:nvSpPr>
        <p:spPr>
          <a:xfrm>
            <a:off x="9287435" y="4163216"/>
            <a:ext cx="129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1/7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1CD4E-F9B0-461C-8663-5B7FDDE6B2D1}"/>
              </a:ext>
            </a:extLst>
          </p:cNvPr>
          <p:cNvSpPr txBox="1"/>
          <p:nvPr/>
        </p:nvSpPr>
        <p:spPr>
          <a:xfrm>
            <a:off x="6665958" y="4157843"/>
            <a:ext cx="129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1/5~6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3B53E-CEA4-4159-AC72-8F7E94A1279A}"/>
              </a:ext>
            </a:extLst>
          </p:cNvPr>
          <p:cNvSpPr txBox="1"/>
          <p:nvPr/>
        </p:nvSpPr>
        <p:spPr>
          <a:xfrm>
            <a:off x="4044481" y="4157843"/>
            <a:ext cx="129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1/4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4F3AF9-9B71-4FA3-9600-93F3D6701449}"/>
              </a:ext>
            </a:extLst>
          </p:cNvPr>
          <p:cNvSpPr txBox="1"/>
          <p:nvPr/>
        </p:nvSpPr>
        <p:spPr>
          <a:xfrm>
            <a:off x="1423004" y="4157843"/>
            <a:ext cx="129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1/3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B170C6-5F81-4A11-8E6E-C11C97A86F17}"/>
              </a:ext>
            </a:extLst>
          </p:cNvPr>
          <p:cNvCxnSpPr>
            <a:stCxn id="6" idx="0"/>
            <a:endCxn id="7" idx="2"/>
          </p:cNvCxnSpPr>
          <p:nvPr/>
        </p:nvCxnSpPr>
        <p:spPr>
          <a:xfrm>
            <a:off x="2783260" y="2870930"/>
            <a:ext cx="1117787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1ACFB50-53AE-49EC-AFD7-FCEC6376002F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508531" y="2870930"/>
            <a:ext cx="1003627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8BA49A6-D8BF-43B4-B17C-C447F42EF405}"/>
              </a:ext>
            </a:extLst>
          </p:cNvPr>
          <p:cNvCxnSpPr>
            <a:cxnSpLocks/>
          </p:cNvCxnSpPr>
          <p:nvPr/>
        </p:nvCxnSpPr>
        <p:spPr>
          <a:xfrm>
            <a:off x="8119642" y="2873154"/>
            <a:ext cx="1003627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966CE4-A97E-4A95-AF88-690EBC0D14AC}"/>
              </a:ext>
            </a:extLst>
          </p:cNvPr>
          <p:cNvSpPr txBox="1"/>
          <p:nvPr/>
        </p:nvSpPr>
        <p:spPr>
          <a:xfrm>
            <a:off x="1329576" y="2505670"/>
            <a:ext cx="1299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주제 </a:t>
            </a:r>
            <a:r>
              <a:rPr lang="ko-KR" altLang="en-US" dirty="0" err="1"/>
              <a:t>선정및</a:t>
            </a:r>
            <a:endParaRPr lang="en-US" altLang="ko-KR" dirty="0"/>
          </a:p>
          <a:p>
            <a:pPr algn="ctr"/>
            <a:r>
              <a:rPr lang="ko-KR" altLang="en-US" dirty="0"/>
              <a:t>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2C990-7E8D-46E5-8A81-318C438DFD75}"/>
              </a:ext>
            </a:extLst>
          </p:cNvPr>
          <p:cNvSpPr txBox="1"/>
          <p:nvPr/>
        </p:nvSpPr>
        <p:spPr>
          <a:xfrm>
            <a:off x="3972763" y="2547764"/>
            <a:ext cx="1464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모델 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021FEF-BB95-4228-B19F-7DDCF5D8C546}"/>
              </a:ext>
            </a:extLst>
          </p:cNvPr>
          <p:cNvSpPr txBox="1"/>
          <p:nvPr/>
        </p:nvSpPr>
        <p:spPr>
          <a:xfrm>
            <a:off x="6583875" y="2228671"/>
            <a:ext cx="1501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모델 정확도 개선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예측 확인</a:t>
            </a:r>
            <a:endParaRPr lang="en-US" altLang="ko-KR" dirty="0"/>
          </a:p>
          <a:p>
            <a:pPr algn="ctr"/>
            <a:r>
              <a:rPr lang="ko-KR" altLang="en-US" dirty="0"/>
              <a:t>및 </a:t>
            </a:r>
            <a:endParaRPr lang="en-US" altLang="ko-KR" dirty="0"/>
          </a:p>
          <a:p>
            <a:pPr algn="ctr"/>
            <a:r>
              <a:rPr lang="ko-KR" altLang="en-US" dirty="0"/>
              <a:t>시각화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32C22A-2733-4A82-B067-3EB16616F0E2}"/>
              </a:ext>
            </a:extLst>
          </p:cNvPr>
          <p:cNvSpPr txBox="1"/>
          <p:nvPr/>
        </p:nvSpPr>
        <p:spPr>
          <a:xfrm>
            <a:off x="9287435" y="2505670"/>
            <a:ext cx="1299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정리</a:t>
            </a:r>
            <a:endParaRPr lang="en-US" altLang="ko-KR" dirty="0"/>
          </a:p>
          <a:p>
            <a:pPr algn="ctr"/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en-US" altLang="ko-KR" dirty="0"/>
              <a:t>PPT </a:t>
            </a:r>
            <a:r>
              <a:rPr lang="ko-KR" altLang="en-US" dirty="0"/>
              <a:t>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319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B04140-50E2-4838-B61E-0C10CED9E5EC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사용 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5E8D8A-365D-4D36-ACC9-2F7C38FAC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69" y="1236552"/>
            <a:ext cx="1301625" cy="1079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7455C8-97C1-46EB-8C23-A72827C9CEE6}"/>
              </a:ext>
            </a:extLst>
          </p:cNvPr>
          <p:cNvSpPr txBox="1"/>
          <p:nvPr/>
        </p:nvSpPr>
        <p:spPr>
          <a:xfrm>
            <a:off x="2743200" y="1443318"/>
            <a:ext cx="604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badi" panose="020B0604020104020204" pitchFamily="34" charset="0"/>
              </a:rPr>
              <a:t>개발 환경 </a:t>
            </a:r>
            <a:r>
              <a:rPr lang="en-US" altLang="ko-KR" sz="2800" dirty="0">
                <a:latin typeface="Abadi" panose="020B0604020104020204" pitchFamily="34" charset="0"/>
              </a:rPr>
              <a:t>: Google </a:t>
            </a:r>
            <a:r>
              <a:rPr lang="en-US" altLang="ko-KR" sz="2800" dirty="0" err="1">
                <a:latin typeface="Abadi" panose="020B0604020104020204" pitchFamily="34" charset="0"/>
              </a:rPr>
              <a:t>Colaboratory</a:t>
            </a:r>
            <a:endParaRPr lang="ko-KR" altLang="en-US" sz="2800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B4F2F-C518-4CC3-807A-4DC16E186F20}"/>
              </a:ext>
            </a:extLst>
          </p:cNvPr>
          <p:cNvSpPr txBox="1"/>
          <p:nvPr/>
        </p:nvSpPr>
        <p:spPr>
          <a:xfrm>
            <a:off x="457201" y="2868705"/>
            <a:ext cx="604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badi" panose="020B0604020104020204" pitchFamily="34" charset="0"/>
              </a:rPr>
              <a:t>사용한 라이브러리 </a:t>
            </a:r>
            <a:r>
              <a:rPr lang="en-US" altLang="ko-KR" sz="2800" dirty="0">
                <a:latin typeface="Abadi" panose="020B0604020104020204" pitchFamily="34" charset="0"/>
              </a:rPr>
              <a:t>:</a:t>
            </a:r>
            <a:endParaRPr lang="ko-KR" altLang="en-US" sz="2800" dirty="0">
              <a:latin typeface="Abadi" panose="020B0604020104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E88ABA-5179-4FB4-A27E-C0F28AC5B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12" y="3722201"/>
            <a:ext cx="2331939" cy="9977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9AE0FC-773D-4EBD-A0F1-0F027E092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755" y="3817926"/>
            <a:ext cx="3042391" cy="90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5F253A-ACD4-4865-9E2E-959AEDA70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5050193"/>
            <a:ext cx="1975991" cy="116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4C4173-E677-45AF-8DFD-D298FE4BE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660" y="2177457"/>
            <a:ext cx="2227504" cy="1429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55CCC6-7BB2-4C9A-B563-03C5FA633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91" y="2580008"/>
            <a:ext cx="1771897" cy="724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8EDA90C-2286-4656-8F22-017F57594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519" y="5405717"/>
            <a:ext cx="2019827" cy="690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5F4369-9C53-4DF2-9510-B4BDEF043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7399" y="4096730"/>
            <a:ext cx="2543530" cy="8192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806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F66304-DF11-4608-ACE3-B86953BD0905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사용 기술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62E0E3-6D9B-49AD-BD8D-7625D808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27" y="1665401"/>
            <a:ext cx="2019827" cy="690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26CCE4-7F19-4009-8B9E-177B2B27AFA6}"/>
              </a:ext>
            </a:extLst>
          </p:cNvPr>
          <p:cNvSpPr/>
          <p:nvPr/>
        </p:nvSpPr>
        <p:spPr>
          <a:xfrm>
            <a:off x="3003176" y="2547184"/>
            <a:ext cx="6185648" cy="759686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REST API</a:t>
            </a:r>
          </a:p>
          <a:p>
            <a:pPr algn="ctr"/>
            <a:r>
              <a:rPr lang="en-US" altLang="ko-KR" sz="2800" dirty="0"/>
              <a:t>Representational State Transfer API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BDF82-9EE3-44C8-831A-505BFC47887F}"/>
              </a:ext>
            </a:extLst>
          </p:cNvPr>
          <p:cNvSpPr txBox="1"/>
          <p:nvPr/>
        </p:nvSpPr>
        <p:spPr>
          <a:xfrm>
            <a:off x="3457575" y="1765303"/>
            <a:ext cx="4601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디지털 자산 거래소 </a:t>
            </a:r>
            <a: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(</a:t>
            </a: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코인 거래소</a:t>
            </a:r>
            <a: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)</a:t>
            </a:r>
            <a:endParaRPr lang="ko-KR" alt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CEA90-50D8-4104-A1A4-65D84D205D39}"/>
              </a:ext>
            </a:extLst>
          </p:cNvPr>
          <p:cNvSpPr txBox="1"/>
          <p:nvPr/>
        </p:nvSpPr>
        <p:spPr>
          <a:xfrm>
            <a:off x="708227" y="4064763"/>
            <a:ext cx="502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웹의 통신규약 </a:t>
            </a:r>
            <a:r>
              <a:rPr lang="en-US" altLang="ko-KR" dirty="0"/>
              <a:t>HTTP</a:t>
            </a:r>
            <a:r>
              <a:rPr lang="ko-KR" altLang="en-US" dirty="0"/>
              <a:t>를 이용한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BF74F-B82C-4382-8406-A015577723B4}"/>
              </a:ext>
            </a:extLst>
          </p:cNvPr>
          <p:cNvSpPr txBox="1"/>
          <p:nvPr/>
        </p:nvSpPr>
        <p:spPr>
          <a:xfrm>
            <a:off x="552450" y="3538539"/>
            <a:ext cx="705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</a:t>
            </a:r>
            <a:r>
              <a:rPr lang="ko-KR" altLang="en-US" dirty="0"/>
              <a:t>는 컴퓨터 기능을 실행시키는 방법</a:t>
            </a:r>
            <a:r>
              <a:rPr lang="en-US" altLang="ko-KR" dirty="0"/>
              <a:t>/</a:t>
            </a:r>
            <a:r>
              <a:rPr lang="ko-KR" altLang="en-US" dirty="0"/>
              <a:t>기계들의 통신방법을 의미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7CCD-66EC-43F0-A871-62B6C362FC10}"/>
              </a:ext>
            </a:extLst>
          </p:cNvPr>
          <p:cNvSpPr txBox="1"/>
          <p:nvPr/>
        </p:nvSpPr>
        <p:spPr>
          <a:xfrm>
            <a:off x="1055965" y="5384303"/>
            <a:ext cx="681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RESTful</a:t>
            </a:r>
            <a:r>
              <a:rPr lang="ko-KR" altLang="en-US" dirty="0"/>
              <a:t>하다</a:t>
            </a:r>
            <a:endParaRPr lang="en-US" altLang="ko-KR" dirty="0"/>
          </a:p>
          <a:p>
            <a:r>
              <a:rPr lang="en-US" altLang="ko-KR" dirty="0"/>
              <a:t>         : </a:t>
            </a:r>
            <a:r>
              <a:rPr lang="ko-KR" altLang="en-US" dirty="0"/>
              <a:t>정보가 주고받는 것을 인지하기 쉽게 표현 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EE48F-B76D-40EF-B9C6-058DE3A54D08}"/>
              </a:ext>
            </a:extLst>
          </p:cNvPr>
          <p:cNvSpPr txBox="1"/>
          <p:nvPr/>
        </p:nvSpPr>
        <p:spPr>
          <a:xfrm>
            <a:off x="7873324" y="3523933"/>
            <a:ext cx="431867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HTTP</a:t>
            </a:r>
            <a:r>
              <a:rPr lang="ko-KR" altLang="en-US" sz="2300" dirty="0"/>
              <a:t>의 </a:t>
            </a:r>
            <a:r>
              <a:rPr lang="en-US" altLang="ko-KR" sz="2300" dirty="0"/>
              <a:t>METHOD(Protocol)</a:t>
            </a:r>
          </a:p>
          <a:p>
            <a:r>
              <a:rPr lang="en-US" altLang="ko-KR" dirty="0"/>
              <a:t>* POST      </a:t>
            </a:r>
            <a:r>
              <a:rPr lang="ko-KR" altLang="en-US" dirty="0"/>
              <a:t>새로운 데이터 추가</a:t>
            </a:r>
            <a:endParaRPr lang="en-US" altLang="ko-KR" dirty="0"/>
          </a:p>
          <a:p>
            <a:r>
              <a:rPr lang="en-US" altLang="ko-KR" dirty="0"/>
              <a:t>* GET        </a:t>
            </a:r>
            <a:r>
              <a:rPr lang="ko-KR" altLang="en-US" dirty="0"/>
              <a:t>데이터 조회</a:t>
            </a:r>
            <a:endParaRPr lang="en-US" altLang="ko-KR" dirty="0"/>
          </a:p>
          <a:p>
            <a:r>
              <a:rPr lang="en-US" altLang="ko-KR" dirty="0"/>
              <a:t>* PUT        </a:t>
            </a:r>
            <a:r>
              <a:rPr lang="ko-KR" altLang="en-US" dirty="0"/>
              <a:t>데이터 전체 수정</a:t>
            </a:r>
            <a:endParaRPr lang="en-US" altLang="ko-KR" dirty="0"/>
          </a:p>
          <a:p>
            <a:r>
              <a:rPr lang="en-US" altLang="ko-KR" dirty="0"/>
              <a:t>* PATCH   </a:t>
            </a:r>
            <a:r>
              <a:rPr lang="ko-KR" altLang="en-US" dirty="0"/>
              <a:t>데이터 일부 수정</a:t>
            </a:r>
            <a:endParaRPr lang="en-US" altLang="ko-KR" dirty="0"/>
          </a:p>
          <a:p>
            <a:r>
              <a:rPr lang="en-US" altLang="ko-KR" dirty="0"/>
              <a:t>* DELETE   </a:t>
            </a:r>
            <a:r>
              <a:rPr lang="ko-KR" altLang="en-US" dirty="0"/>
              <a:t>정보 삭제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12B6C-5495-4C70-9266-C44E20CD8125}"/>
              </a:ext>
            </a:extLst>
          </p:cNvPr>
          <p:cNvSpPr txBox="1"/>
          <p:nvPr/>
        </p:nvSpPr>
        <p:spPr>
          <a:xfrm>
            <a:off x="1412917" y="4523424"/>
            <a:ext cx="5811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</a:t>
            </a:r>
            <a:r>
              <a:rPr lang="ko-KR" altLang="en-US" dirty="0"/>
              <a:t> 구성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</a:p>
          <a:p>
            <a:endParaRPr lang="en-US" altLang="ko-KR" sz="300" dirty="0"/>
          </a:p>
          <a:p>
            <a:r>
              <a:rPr lang="en-US" altLang="ko-KR" dirty="0"/>
              <a:t> _________________/___________/___/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30AFBD-6C3A-4397-A696-3602F585A786}"/>
              </a:ext>
            </a:extLst>
          </p:cNvPr>
          <p:cNvSpPr txBox="1"/>
          <p:nvPr/>
        </p:nvSpPr>
        <p:spPr>
          <a:xfrm>
            <a:off x="11277600" y="3907871"/>
            <a:ext cx="6342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/>
              <a:t>C</a:t>
            </a:r>
          </a:p>
          <a:p>
            <a:r>
              <a:rPr lang="en-US" altLang="ko-KR" sz="1900" dirty="0"/>
              <a:t>R</a:t>
            </a:r>
          </a:p>
          <a:p>
            <a:r>
              <a:rPr lang="en-US" altLang="ko-KR" sz="1900" dirty="0"/>
              <a:t>U</a:t>
            </a:r>
          </a:p>
          <a:p>
            <a:r>
              <a:rPr lang="en-US" altLang="ko-KR" sz="1900" dirty="0"/>
              <a:t>D</a:t>
            </a:r>
            <a:endParaRPr lang="ko-KR" altLang="en-US" sz="19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4A1C98-C6E1-4C26-BB97-F8952037E04D}"/>
              </a:ext>
            </a:extLst>
          </p:cNvPr>
          <p:cNvCxnSpPr>
            <a:cxnSpLocks/>
          </p:cNvCxnSpPr>
          <p:nvPr/>
        </p:nvCxnSpPr>
        <p:spPr>
          <a:xfrm>
            <a:off x="8069431" y="4459525"/>
            <a:ext cx="2242969" cy="0"/>
          </a:xfrm>
          <a:prstGeom prst="line">
            <a:avLst/>
          </a:prstGeom>
          <a:ln w="57150">
            <a:solidFill>
              <a:srgbClr val="EF95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C0B83B-A387-462D-8937-14572D00D5E4}"/>
              </a:ext>
            </a:extLst>
          </p:cNvPr>
          <p:cNvSpPr txBox="1"/>
          <p:nvPr/>
        </p:nvSpPr>
        <p:spPr>
          <a:xfrm>
            <a:off x="2005012" y="48232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551B5-CC19-4D64-830A-ED1ECC60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09" y="4823378"/>
            <a:ext cx="4286848" cy="352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71F168-5EF4-49D9-8896-941871557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437" y="4558029"/>
            <a:ext cx="4791744" cy="205768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163579-864B-4BFE-9565-D6DA14576AA5}"/>
              </a:ext>
            </a:extLst>
          </p:cNvPr>
          <p:cNvCxnSpPr>
            <a:cxnSpLocks/>
          </p:cNvCxnSpPr>
          <p:nvPr/>
        </p:nvCxnSpPr>
        <p:spPr>
          <a:xfrm>
            <a:off x="9585981" y="6138973"/>
            <a:ext cx="446681" cy="0"/>
          </a:xfrm>
          <a:prstGeom prst="line">
            <a:avLst/>
          </a:prstGeom>
          <a:ln w="57150">
            <a:solidFill>
              <a:srgbClr val="EF95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41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232CE-AC46-430E-A04E-E482B8C2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3ABD054-FE3C-4035-AB07-C966E564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5" y="1094106"/>
            <a:ext cx="11563409" cy="52550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66304-DF11-4608-ACE3-B86953BD0905}"/>
              </a:ext>
            </a:extLst>
          </p:cNvPr>
          <p:cNvSpPr txBox="1"/>
          <p:nvPr/>
        </p:nvSpPr>
        <p:spPr>
          <a:xfrm>
            <a:off x="552450" y="67627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gency FB" panose="020B0503020202020204" pitchFamily="34" charset="0"/>
              </a:rPr>
              <a:t>사용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3D0089-E792-40C3-82C1-B694B36C850F}"/>
              </a:ext>
            </a:extLst>
          </p:cNvPr>
          <p:cNvSpPr/>
          <p:nvPr/>
        </p:nvSpPr>
        <p:spPr>
          <a:xfrm>
            <a:off x="314295" y="2321858"/>
            <a:ext cx="886976" cy="31376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68AE80-7C1E-4DA8-8ADB-64B540B28B7C}"/>
              </a:ext>
            </a:extLst>
          </p:cNvPr>
          <p:cNvSpPr/>
          <p:nvPr/>
        </p:nvSpPr>
        <p:spPr>
          <a:xfrm>
            <a:off x="305331" y="4017235"/>
            <a:ext cx="886976" cy="31376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0B634-8A1D-48CE-A409-7EDAC026A131}"/>
              </a:ext>
            </a:extLst>
          </p:cNvPr>
          <p:cNvSpPr txBox="1"/>
          <p:nvPr/>
        </p:nvSpPr>
        <p:spPr>
          <a:xfrm>
            <a:off x="1470211" y="2231775"/>
            <a:ext cx="26983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8000"/>
                </a:solidFill>
                <a:latin typeface="Abadi Extra Light" panose="020B0204020104020204" pitchFamily="34" charset="0"/>
              </a:rPr>
              <a:t>본인 인증 후 주문</a:t>
            </a:r>
            <a:r>
              <a:rPr lang="en-US" altLang="ko-KR" b="1" dirty="0">
                <a:solidFill>
                  <a:srgbClr val="008000"/>
                </a:solidFill>
                <a:latin typeface="Abadi Extra Light" panose="020B0204020104020204" pitchFamily="34" charset="0"/>
              </a:rPr>
              <a:t>, </a:t>
            </a:r>
            <a:r>
              <a:rPr lang="ko-KR" altLang="en-US" b="1" dirty="0">
                <a:solidFill>
                  <a:srgbClr val="008000"/>
                </a:solidFill>
                <a:latin typeface="Abadi Extra Light" panose="020B0204020104020204" pitchFamily="34" charset="0"/>
              </a:rPr>
              <a:t>출금</a:t>
            </a:r>
            <a:r>
              <a:rPr lang="en-US" altLang="ko-KR" b="1" dirty="0">
                <a:solidFill>
                  <a:srgbClr val="008000"/>
                </a:solidFill>
                <a:latin typeface="Abadi Extra Light" panose="020B0204020104020204" pitchFamily="34" charset="0"/>
              </a:rPr>
              <a:t>, </a:t>
            </a:r>
            <a:r>
              <a:rPr lang="ko-KR" altLang="en-US" b="1" dirty="0">
                <a:solidFill>
                  <a:srgbClr val="008000"/>
                </a:solidFill>
                <a:latin typeface="Abadi Extra Light" panose="020B0204020104020204" pitchFamily="34" charset="0"/>
              </a:rPr>
              <a:t>입금 에 관련된 </a:t>
            </a:r>
            <a:r>
              <a:rPr lang="en-US" altLang="ko-KR" b="1" dirty="0">
                <a:solidFill>
                  <a:srgbClr val="008000"/>
                </a:solidFill>
                <a:latin typeface="Abadi Extra Light" panose="020B0204020104020204" pitchFamily="34" charset="0"/>
              </a:rPr>
              <a:t>API</a:t>
            </a:r>
            <a:endParaRPr lang="ko-KR" altLang="en-US" b="1" dirty="0">
              <a:solidFill>
                <a:srgbClr val="00800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A4005-2744-443F-B837-3A16AD25EDA8}"/>
              </a:ext>
            </a:extLst>
          </p:cNvPr>
          <p:cNvSpPr txBox="1"/>
          <p:nvPr/>
        </p:nvSpPr>
        <p:spPr>
          <a:xfrm>
            <a:off x="1398493" y="3773255"/>
            <a:ext cx="32541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8000"/>
                </a:solidFill>
                <a:latin typeface="Abadi" panose="020B0604020104020204" pitchFamily="34" charset="0"/>
              </a:rPr>
              <a:t>본인 인증 없이 시세</a:t>
            </a:r>
            <a:r>
              <a:rPr lang="en-US" altLang="ko-KR" b="1" dirty="0">
                <a:solidFill>
                  <a:srgbClr val="008000"/>
                </a:solidFill>
                <a:latin typeface="Abadi" panose="020B0604020104020204" pitchFamily="34" charset="0"/>
              </a:rPr>
              <a:t>, </a:t>
            </a:r>
          </a:p>
          <a:p>
            <a:r>
              <a:rPr lang="ko-KR" altLang="en-US" b="1" dirty="0">
                <a:solidFill>
                  <a:srgbClr val="008000"/>
                </a:solidFill>
                <a:latin typeface="Abadi" panose="020B0604020104020204" pitchFamily="34" charset="0"/>
              </a:rPr>
              <a:t>캔들</a:t>
            </a:r>
            <a:r>
              <a:rPr lang="en-US" altLang="ko-KR" b="1" dirty="0">
                <a:solidFill>
                  <a:srgbClr val="008000"/>
                </a:solidFill>
                <a:latin typeface="Abadi" panose="020B0604020104020204" pitchFamily="34" charset="0"/>
              </a:rPr>
              <a:t>, </a:t>
            </a:r>
            <a:r>
              <a:rPr lang="ko-KR" altLang="en-US" b="1" dirty="0">
                <a:solidFill>
                  <a:srgbClr val="008000"/>
                </a:solidFill>
                <a:latin typeface="Abadi" panose="020B0604020104020204" pitchFamily="34" charset="0"/>
              </a:rPr>
              <a:t>호가를 조회하는 </a:t>
            </a:r>
            <a:r>
              <a:rPr lang="en-US" altLang="ko-KR" b="1" dirty="0">
                <a:solidFill>
                  <a:srgbClr val="008000"/>
                </a:solidFill>
                <a:latin typeface="Abadi" panose="020B0604020104020204" pitchFamily="34" charset="0"/>
              </a:rPr>
              <a:t>API</a:t>
            </a:r>
            <a:endParaRPr lang="ko-KR" altLang="en-US" b="1" dirty="0">
              <a:solidFill>
                <a:srgbClr val="008000"/>
              </a:solidFill>
              <a:latin typeface="Abadi" panose="020B0604020104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08AD2-CDB5-4D85-9177-AF2AAE543293}"/>
              </a:ext>
            </a:extLst>
          </p:cNvPr>
          <p:cNvSpPr/>
          <p:nvPr/>
        </p:nvSpPr>
        <p:spPr>
          <a:xfrm>
            <a:off x="8104624" y="1918010"/>
            <a:ext cx="3782043" cy="433935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D871D2-2B84-442B-9980-F579201A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549" y="676275"/>
            <a:ext cx="5210902" cy="5777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A08BB3-5FD7-447D-A37D-E7B7CE26A1E4}"/>
              </a:ext>
            </a:extLst>
          </p:cNvPr>
          <p:cNvSpPr txBox="1"/>
          <p:nvPr/>
        </p:nvSpPr>
        <p:spPr>
          <a:xfrm>
            <a:off x="1328833" y="2918611"/>
            <a:ext cx="26983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8000"/>
                </a:solidFill>
                <a:latin typeface="Abadi Extra Light" panose="020B0204020104020204" pitchFamily="34" charset="0"/>
              </a:rPr>
              <a:t>Access key, Secret key </a:t>
            </a:r>
            <a:r>
              <a:rPr lang="ko-KR" altLang="en-US" sz="1400" b="1" dirty="0">
                <a:solidFill>
                  <a:srgbClr val="008000"/>
                </a:solidFill>
                <a:latin typeface="Abadi Extra Light" panose="020B0204020104020204" pitchFamily="34" charset="0"/>
              </a:rPr>
              <a:t>발급 필요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79EE14-36BE-4273-B6E8-7C428D093B76}"/>
              </a:ext>
            </a:extLst>
          </p:cNvPr>
          <p:cNvCxnSpPr>
            <a:cxnSpLocks/>
          </p:cNvCxnSpPr>
          <p:nvPr/>
        </p:nvCxnSpPr>
        <p:spPr>
          <a:xfrm>
            <a:off x="10060791" y="5109765"/>
            <a:ext cx="322729" cy="0"/>
          </a:xfrm>
          <a:prstGeom prst="line">
            <a:avLst/>
          </a:prstGeom>
          <a:ln w="28575">
            <a:solidFill>
              <a:srgbClr val="EF95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LevelVTI">
  <a:themeElements>
    <a:clrScheme name="AnalogousFromRegularSeedRightStep">
      <a:dk1>
        <a:srgbClr val="000000"/>
      </a:dk1>
      <a:lt1>
        <a:srgbClr val="FFFFFF"/>
      </a:lt1>
      <a:dk2>
        <a:srgbClr val="301B2D"/>
      </a:dk2>
      <a:lt2>
        <a:srgbClr val="F3F0F1"/>
      </a:lt2>
      <a:accent1>
        <a:srgbClr val="20B595"/>
      </a:accent1>
      <a:accent2>
        <a:srgbClr val="17AFD5"/>
      </a:accent2>
      <a:accent3>
        <a:srgbClr val="2972E7"/>
      </a:accent3>
      <a:accent4>
        <a:srgbClr val="3A35DA"/>
      </a:accent4>
      <a:accent5>
        <a:srgbClr val="7E29E7"/>
      </a:accent5>
      <a:accent6>
        <a:srgbClr val="BB17D5"/>
      </a:accent6>
      <a:hlink>
        <a:srgbClr val="BF3F5B"/>
      </a:hlink>
      <a:folHlink>
        <a:srgbClr val="7F7F7F"/>
      </a:folHlink>
    </a:clrScheme>
    <a:fontScheme name="Seaford">
      <a:majorFont>
        <a:latin typeface="Malgun Gothic Semilight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1004</Words>
  <Application>Microsoft Office PowerPoint</Application>
  <PresentationFormat>와이드스크린</PresentationFormat>
  <Paragraphs>204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AppleSDGothicNeo</vt:lpstr>
      <vt:lpstr>Malgun Gothic Semilight</vt:lpstr>
      <vt:lpstr>나눔고딕 ExtraBold</vt:lpstr>
      <vt:lpstr>나눔바른고딕</vt:lpstr>
      <vt:lpstr>맑은 고딕</vt:lpstr>
      <vt:lpstr>Abadi</vt:lpstr>
      <vt:lpstr>Abadi Extra Light</vt:lpstr>
      <vt:lpstr>Agency FB</vt:lpstr>
      <vt:lpstr>Arial</vt:lpstr>
      <vt:lpstr>Roboto</vt:lpstr>
      <vt:lpstr>LevelVTI</vt:lpstr>
      <vt:lpstr>LSTM을 활용한 비트코인 실시간 시세 예측</vt:lpstr>
      <vt:lpstr>PowerPoint 프레젠테이션</vt:lpstr>
      <vt:lpstr>목차</vt:lpstr>
      <vt:lpstr>비트코인 실시간으로      시세 분석하기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Tendroflow dataset - window</vt:lpstr>
      <vt:lpstr>PowerPoint 프레젠테이션</vt:lpstr>
      <vt:lpstr>Conv1D </vt:lpstr>
      <vt:lpstr>Conv1D의 연산 모습 </vt:lpstr>
      <vt:lpstr>Huber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 자료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LSTM을 활용한 비트코인 실시간 시세 예측</dc:title>
  <dc:creator>정 한슬</dc:creator>
  <cp:lastModifiedBy>khojun2677@daum.net</cp:lastModifiedBy>
  <cp:revision>27</cp:revision>
  <dcterms:created xsi:type="dcterms:W3CDTF">2022-01-05T01:05:36Z</dcterms:created>
  <dcterms:modified xsi:type="dcterms:W3CDTF">2022-01-25T08:00:13Z</dcterms:modified>
</cp:coreProperties>
</file>